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58"/>
  </p:notesMasterIdLst>
  <p:sldIdLst>
    <p:sldId id="264" r:id="rId2"/>
    <p:sldId id="279" r:id="rId3"/>
    <p:sldId id="307" r:id="rId4"/>
    <p:sldId id="261" r:id="rId5"/>
    <p:sldId id="291" r:id="rId6"/>
    <p:sldId id="270" r:id="rId7"/>
    <p:sldId id="262" r:id="rId8"/>
    <p:sldId id="276" r:id="rId9"/>
    <p:sldId id="277" r:id="rId10"/>
    <p:sldId id="289" r:id="rId11"/>
    <p:sldId id="290" r:id="rId12"/>
    <p:sldId id="271" r:id="rId13"/>
    <p:sldId id="265" r:id="rId14"/>
    <p:sldId id="296" r:id="rId15"/>
    <p:sldId id="297" r:id="rId16"/>
    <p:sldId id="300" r:id="rId17"/>
    <p:sldId id="308" r:id="rId18"/>
    <p:sldId id="301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72" r:id="rId29"/>
    <p:sldId id="266" r:id="rId30"/>
    <p:sldId id="295" r:id="rId31"/>
    <p:sldId id="280" r:id="rId32"/>
    <p:sldId id="292" r:id="rId33"/>
    <p:sldId id="294" r:id="rId34"/>
    <p:sldId id="293" r:id="rId35"/>
    <p:sldId id="273" r:id="rId36"/>
    <p:sldId id="267" r:id="rId37"/>
    <p:sldId id="302" r:id="rId38"/>
    <p:sldId id="320" r:id="rId39"/>
    <p:sldId id="303" r:id="rId40"/>
    <p:sldId id="281" r:id="rId41"/>
    <p:sldId id="305" r:id="rId42"/>
    <p:sldId id="274" r:id="rId43"/>
    <p:sldId id="268" r:id="rId44"/>
    <p:sldId id="306" r:id="rId45"/>
    <p:sldId id="282" r:id="rId46"/>
    <p:sldId id="275" r:id="rId47"/>
    <p:sldId id="269" r:id="rId48"/>
    <p:sldId id="288" r:id="rId49"/>
    <p:sldId id="278" r:id="rId50"/>
    <p:sldId id="283" r:id="rId51"/>
    <p:sldId id="284" r:id="rId52"/>
    <p:sldId id="285" r:id="rId53"/>
    <p:sldId id="319" r:id="rId54"/>
    <p:sldId id="263" r:id="rId55"/>
    <p:sldId id="286" r:id="rId56"/>
    <p:sldId id="287" r:id="rId57"/>
  </p:sldIdLst>
  <p:sldSz cx="12192000" cy="6858000"/>
  <p:notesSz cx="6858000" cy="9144000"/>
  <p:embeddedFontLst>
    <p:embeddedFont>
      <p:font typeface="나눔바른고딕" panose="020B0603020101020101" pitchFamily="50" charset="-127"/>
      <p:regular r:id="rId59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NanumBarunGothic" panose="020B0603020101020101" pitchFamily="50" charset="-127"/>
      <p:regular r:id="rId66"/>
      <p:bold r:id="rId6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민석[ 대학원석·박사통합과정재학 / 인공지능학과 ]" initials="성대/인]" lastIdx="1" clrIdx="0">
    <p:extLst>
      <p:ext uri="{19B8F6BF-5375-455C-9EA6-DF929625EA0E}">
        <p15:presenceInfo xmlns:p15="http://schemas.microsoft.com/office/powerpoint/2012/main" userId="성민석[ 대학원석·박사통합과정재학 / 인공지능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098"/>
    <a:srgbClr val="F1453A"/>
    <a:srgbClr val="891A32"/>
    <a:srgbClr val="141B4A"/>
    <a:srgbClr val="747578"/>
    <a:srgbClr val="F14124"/>
    <a:srgbClr val="374A92"/>
    <a:srgbClr val="FF8021"/>
    <a:srgbClr val="A22E48"/>
    <a:srgbClr val="872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8" autoAdjust="0"/>
    <p:restoredTop sz="94673"/>
  </p:normalViewPr>
  <p:slideViewPr>
    <p:cSldViewPr snapToGrid="0" snapToObjects="1">
      <p:cViewPr varScale="1">
        <p:scale>
          <a:sx n="109" d="100"/>
          <a:sy n="109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D73F-1F8F-A742-AA69-4842982DC538}" type="datetimeFigureOut">
              <a:rPr kumimoji="1" lang="ko-Kore-KR" altLang="en-US" smtClean="0"/>
              <a:t>09/27/2020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B1A4B-EF0C-0C42-BC64-65336047AA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51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A67F80-B469-D14E-9136-1062652FA8BE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C4EA2913-E176-B54C-A0FF-B02849EDE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7186F-4E67-7443-A231-6BBAA0228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30" y="2251339"/>
            <a:ext cx="9144000" cy="238760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E96622-D70D-AA45-9F20-A51205C9F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8" y="4728718"/>
            <a:ext cx="5747666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46E02C-0FA9-48FC-BAE3-26C49B0C2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A76AECD2-37F8-4570-A6A6-D2B159C4D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6FD76A-6234-4F91-AC69-F4D0290C83CC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481AE87A-80B8-4E37-A88E-B48CDEFEFC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채용공고 상세">
            <a:extLst>
              <a:ext uri="{FF2B5EF4-FFF2-40B4-BE49-F238E27FC236}">
                <a16:creationId xmlns:a16="http://schemas.microsoft.com/office/drawing/2014/main" id="{65F18D80-9A46-4EA1-90C0-13769F675948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7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9CD4F0E-1C2A-4880-9A67-E90FCA36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137" y="2573337"/>
            <a:ext cx="9089725" cy="17113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Font typeface="+mj-lt"/>
              <a:buNone/>
              <a:defRPr sz="3600" b="1"/>
            </a:lvl1pPr>
            <a:lvl2pPr>
              <a:lnSpc>
                <a:spcPct val="110000"/>
              </a:lnSpc>
              <a:defRPr sz="3200"/>
            </a:lvl2pPr>
            <a:lvl3pPr>
              <a:lnSpc>
                <a:spcPct val="110000"/>
              </a:lnSpc>
              <a:defRPr sz="2800"/>
            </a:lvl3pPr>
            <a:lvl4pPr>
              <a:lnSpc>
                <a:spcPct val="110000"/>
              </a:lnSpc>
              <a:defRPr sz="2400"/>
            </a:lvl4pPr>
            <a:lvl5pPr>
              <a:lnSpc>
                <a:spcPct val="110000"/>
              </a:lnSpc>
              <a:defRPr sz="24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754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898B8A-41A5-454F-833F-0B7E20A099B4}"/>
              </a:ext>
            </a:extLst>
          </p:cNvPr>
          <p:cNvSpPr/>
          <p:nvPr userDrawn="1"/>
        </p:nvSpPr>
        <p:spPr>
          <a:xfrm>
            <a:off x="-119743" y="-62346"/>
            <a:ext cx="12431486" cy="700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내용 개체 틀 5" descr="실외, 건물, 키큰, 도시이(가) 표시된 사진&#10;&#10;자동 생성된 설명">
            <a:extLst>
              <a:ext uri="{FF2B5EF4-FFF2-40B4-BE49-F238E27FC236}">
                <a16:creationId xmlns:a16="http://schemas.microsoft.com/office/drawing/2014/main" id="{94004506-2035-6D47-8DF6-C24203702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32" r="3661" b="23360"/>
          <a:stretch/>
        </p:blipFill>
        <p:spPr>
          <a:xfrm>
            <a:off x="2874435" y="-75081"/>
            <a:ext cx="9437308" cy="7020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DB90D3-B758-3241-8714-B11BEABB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12" y="2006211"/>
            <a:ext cx="9559636" cy="2841467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83BB0A-2BFE-49E6-BE73-5BDAA119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B4E5C7F-414B-45D1-A5BC-9B461D67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0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946180CC-7D0A-41E0-A4F4-FFD604C78C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9A0BF9-C726-4C0D-8FF9-940F97F66AB9}"/>
              </a:ext>
            </a:extLst>
          </p:cNvPr>
          <p:cNvSpPr/>
          <p:nvPr userDrawn="1"/>
        </p:nvSpPr>
        <p:spPr>
          <a:xfrm>
            <a:off x="-119743" y="-75083"/>
            <a:ext cx="12431486" cy="70209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F1FDA016-BF26-4D48-BF8A-F2CA309D5F86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BF1F74-6BF6-E44A-9B94-ADE0315FAD39}"/>
              </a:ext>
            </a:extLst>
          </p:cNvPr>
          <p:cNvSpPr/>
          <p:nvPr userDrawn="1"/>
        </p:nvSpPr>
        <p:spPr>
          <a:xfrm>
            <a:off x="2027237" y="978195"/>
            <a:ext cx="10164763" cy="20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1FA07D9-AA02-D249-A49F-66ADC9B0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85" y="765543"/>
            <a:ext cx="9089725" cy="5358809"/>
          </a:xfrm>
        </p:spPr>
        <p:txBody>
          <a:bodyPr>
            <a:normAutofit/>
          </a:bodyPr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 sz="2400" b="1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 sz="18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4E606A0-0E27-3342-85EE-0FA78E5C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A4A72-745C-D547-B0C0-A1288009E441}"/>
              </a:ext>
            </a:extLst>
          </p:cNvPr>
          <p:cNvSpPr txBox="1"/>
          <p:nvPr userDrawn="1"/>
        </p:nvSpPr>
        <p:spPr>
          <a:xfrm>
            <a:off x="606560" y="1492906"/>
            <a:ext cx="1292662" cy="39040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ko-Kore-KR" sz="7200" b="1" u="none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en-US" altLang="ko-Kore-KR" sz="7200" b="1" u="none" dirty="0">
                <a:solidFill>
                  <a:srgbClr val="343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ontents</a:t>
            </a:r>
            <a:endParaRPr kumimoji="1" lang="ko-Kore-KR" altLang="en-US" sz="7200" b="1" u="none" dirty="0">
              <a:solidFill>
                <a:srgbClr val="343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37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072376-398C-4217-A052-82417F806EC2}"/>
              </a:ext>
            </a:extLst>
          </p:cNvPr>
          <p:cNvSpPr/>
          <p:nvPr userDrawn="1"/>
        </p:nvSpPr>
        <p:spPr>
          <a:xfrm>
            <a:off x="-10100" y="131762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8823-65AA-104D-B748-AEEFF167E0B2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1.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087C0-365E-324B-8CD3-D4581C7FC70F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534E1-F24C-604A-A915-88E7A843F4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1F506-8935-2D47-81EE-4B55DF5C5EC2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1956B-EAE2-3640-83B8-39B53D1FF48F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CDE6A-6FE6-40C1-BCAB-421BF542E07B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7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B0690A-1ED4-4B3E-BE67-5043B38FAA2D}"/>
              </a:ext>
            </a:extLst>
          </p:cNvPr>
          <p:cNvSpPr/>
          <p:nvPr userDrawn="1"/>
        </p:nvSpPr>
        <p:spPr>
          <a:xfrm>
            <a:off x="0" y="206460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94D2B-3C2C-6345-B887-FA29561D32DF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0617A-7BA0-40CD-B8A8-8EA6ACC3FDC6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3B83D-9CF4-45A9-A844-231958F01739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FB82B-0A73-4F0A-AE8D-D5347188DD40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D72C-4493-40C2-B306-1EF3BBE4E886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4A6F6-BB9A-4A76-B3DE-94BB546ED914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85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7F88F-EFA8-47ED-B9A3-66B29E304132}"/>
              </a:ext>
            </a:extLst>
          </p:cNvPr>
          <p:cNvSpPr/>
          <p:nvPr userDrawn="1"/>
        </p:nvSpPr>
        <p:spPr>
          <a:xfrm>
            <a:off x="0" y="2790674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42603-CAB7-4377-A572-4A707014F45B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522E-2602-453F-AC6E-3248B584FD5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389D1-C4CC-4F01-AEF0-602854FEE5FB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8D914-E7E0-459B-9C62-16AA1163C9ED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AF0C5-E708-4D1C-9AAA-6F243442B4B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0528F0-CF8D-4427-A390-CD9582B1D99F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64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975CE8-4FEC-4DD0-8842-0EEAC771E1E0}"/>
              </a:ext>
            </a:extLst>
          </p:cNvPr>
          <p:cNvSpPr/>
          <p:nvPr userDrawn="1"/>
        </p:nvSpPr>
        <p:spPr>
          <a:xfrm>
            <a:off x="0" y="3541481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A3D3A-20C2-4720-A486-934FB23C18F5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6FD60-97C6-4CA7-B3D5-7838CFBF104E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9E75E-7E16-4FA8-B536-97C34E66E933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7417C-D06B-497F-81BC-D8F3C4347421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BCA56-309D-4A90-A488-A81924F7F5E9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D06D8-3F52-412F-885F-676FC662CEBC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6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711F8D-9243-4723-BC46-3120AEC24BE9}"/>
              </a:ext>
            </a:extLst>
          </p:cNvPr>
          <p:cNvSpPr/>
          <p:nvPr userDrawn="1"/>
        </p:nvSpPr>
        <p:spPr>
          <a:xfrm>
            <a:off x="-10100" y="4276973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00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92C4B6-A780-4E85-AABD-30DDD39BC2D9}"/>
              </a:ext>
            </a:extLst>
          </p:cNvPr>
          <p:cNvSpPr/>
          <p:nvPr userDrawn="1"/>
        </p:nvSpPr>
        <p:spPr>
          <a:xfrm>
            <a:off x="-10100" y="5043096"/>
            <a:ext cx="2588050" cy="584775"/>
          </a:xfrm>
          <a:prstGeom prst="rect">
            <a:avLst/>
          </a:prstGeom>
          <a:solidFill>
            <a:srgbClr val="F145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489CEA-5BEC-444E-BEC7-6601718A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D3BE2-4F19-6446-8181-00014425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31C048D-D9EB-D547-94B7-B0753F8CD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1FE5-FBB4-4733-AB6C-519FF60E6359}"/>
              </a:ext>
            </a:extLst>
          </p:cNvPr>
          <p:cNvSpPr txBox="1"/>
          <p:nvPr userDrawn="1"/>
        </p:nvSpPr>
        <p:spPr>
          <a:xfrm>
            <a:off x="132520" y="1321753"/>
            <a:ext cx="1261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1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설명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435D6-2F2F-4E79-A8B5-66C1C761EAB3}"/>
              </a:ext>
            </a:extLst>
          </p:cNvPr>
          <p:cNvSpPr txBox="1"/>
          <p:nvPr userDrawn="1"/>
        </p:nvSpPr>
        <p:spPr>
          <a:xfrm>
            <a:off x="132520" y="2070497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2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탐색적 데이터 분석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AA004-7FBF-4B6A-8482-51EDF2101A84}"/>
              </a:ext>
            </a:extLst>
          </p:cNvPr>
          <p:cNvSpPr txBox="1"/>
          <p:nvPr userDrawn="1"/>
        </p:nvSpPr>
        <p:spPr>
          <a:xfrm>
            <a:off x="132520" y="280598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3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전처리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2C3BD-5FAB-401A-867C-4ADFD8D171CC}"/>
              </a:ext>
            </a:extLst>
          </p:cNvPr>
          <p:cNvSpPr txBox="1"/>
          <p:nvPr userDrawn="1"/>
        </p:nvSpPr>
        <p:spPr>
          <a:xfrm>
            <a:off x="132520" y="3541481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4</a:t>
            </a: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 공학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F2F2-D81E-4634-BFEE-71B583839050}"/>
              </a:ext>
            </a:extLst>
          </p:cNvPr>
          <p:cNvSpPr txBox="1"/>
          <p:nvPr userDrawn="1"/>
        </p:nvSpPr>
        <p:spPr>
          <a:xfrm>
            <a:off x="132520" y="429022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5</a:t>
            </a:r>
            <a:endParaRPr kumimoji="1" lang="en-US" altLang="ko-Kore-KR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ko-Kore-KR" altLang="en-US" dirty="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D8EDC-419A-4A33-AF5B-708AF7462CAE}"/>
              </a:ext>
            </a:extLst>
          </p:cNvPr>
          <p:cNvSpPr txBox="1"/>
          <p:nvPr userDrawn="1"/>
        </p:nvSpPr>
        <p:spPr>
          <a:xfrm>
            <a:off x="132520" y="5043096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Part 6</a:t>
            </a:r>
            <a:endParaRPr kumimoji="1" lang="en-US" altLang="ko-Kore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dirty="0">
                <a:solidFill>
                  <a:srgbClr val="F14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평가</a:t>
            </a:r>
            <a:endParaRPr kumimoji="1" lang="ko-Kore-KR" altLang="en-US" dirty="0">
              <a:solidFill>
                <a:srgbClr val="F145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28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채용공고 상세">
            <a:extLst>
              <a:ext uri="{FF2B5EF4-FFF2-40B4-BE49-F238E27FC236}">
                <a16:creationId xmlns:a16="http://schemas.microsoft.com/office/drawing/2014/main" id="{20BE1059-D49D-7B46-BD37-088AF069672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2" y="379460"/>
            <a:ext cx="2034000" cy="6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0FEBBC-7CF5-854F-BB92-39FF92008F0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88050" y="379460"/>
            <a:ext cx="9089725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E76D40-257F-F248-9D18-2397CC5BCA0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588050" y="1136225"/>
            <a:ext cx="9089725" cy="527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4CDFC-9871-8444-B32F-FAF0FE5FAFF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088202" y="6473420"/>
            <a:ext cx="20610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43434"/>
                </a:solidFill>
              </a:defRPr>
            </a:lvl1pPr>
          </a:lstStyle>
          <a:p>
            <a:r>
              <a:rPr kumimoji="1" lang="en" altLang="ko-Kore-KR" dirty="0"/>
              <a:t> ⎸Team KUAI  ⎸ </a:t>
            </a:r>
            <a:fld id="{CEA3EC4A-BE6B-C943-98AB-89192100CEE4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DA2FF6-39AA-AA4D-82F0-CD44123AD43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52" y="6285272"/>
            <a:ext cx="2057299" cy="572728"/>
          </a:xfrm>
          <a:prstGeom prst="rect">
            <a:avLst/>
          </a:prstGeom>
        </p:spPr>
      </p:pic>
      <p:pic>
        <p:nvPicPr>
          <p:cNvPr id="26" name="Picture 6" descr="고려 대학교 로고 고려대 마크 다운로드 : 네이버 블로그">
            <a:extLst>
              <a:ext uri="{FF2B5EF4-FFF2-40B4-BE49-F238E27FC236}">
                <a16:creationId xmlns:a16="http://schemas.microsoft.com/office/drawing/2014/main" id="{6381CEA3-6A42-8E41-BAED-D51D33D61C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74" y="6485528"/>
            <a:ext cx="379008" cy="3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99A30C1-D3B6-E141-9D81-B45A12338270}"/>
              </a:ext>
            </a:extLst>
          </p:cNvPr>
          <p:cNvCxnSpPr>
            <a:cxnSpLocks/>
          </p:cNvCxnSpPr>
          <p:nvPr userDrawn="1"/>
        </p:nvCxnSpPr>
        <p:spPr>
          <a:xfrm>
            <a:off x="2588050" y="1050158"/>
            <a:ext cx="9089725" cy="0"/>
          </a:xfrm>
          <a:prstGeom prst="line">
            <a:avLst/>
          </a:prstGeom>
          <a:ln w="38100">
            <a:solidFill>
              <a:srgbClr val="F145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6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1" r:id="rId2"/>
    <p:sldLayoutId id="2147483714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712" r:id="rId9"/>
    <p:sldLayoutId id="2147483713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1453A"/>
        </a:buClr>
        <a:buFont typeface="시스템 서체 일반체"/>
        <a:buChar char="●"/>
        <a:defRPr sz="24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43434"/>
          </a:solidFill>
          <a:latin typeface="NanumBarunGothic" panose="020B0603020101020101" pitchFamily="34" charset="-127"/>
          <a:ea typeface="NanumBarunGothic" panose="020B0603020101020101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77" userDrawn="1">
          <p15:clr>
            <a:srgbClr val="F26B43"/>
          </p15:clr>
        </p15:guide>
        <p15:guide id="4" pos="7680">
          <p15:clr>
            <a:srgbClr val="F26B43"/>
          </p15:clr>
        </p15:guide>
        <p15:guide id="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mailto:minsuksung@korea.ac.kr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hscho9384@korea.ac.k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1phantasmas@korea.ac.kr" TargetMode="External"/><Relationship Id="rId10" Type="http://schemas.openxmlformats.org/officeDocument/2006/relationships/image" Target="../media/image9.png"/><Relationship Id="rId4" Type="http://schemas.openxmlformats.org/officeDocument/2006/relationships/hyperlink" Target="mailto:hoesungryu@korea.ac.kr" TargetMode="Externa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etoday.co.kr/news/view/1882077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mk.co.kr/news/business/view/2018/09/576315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citydaily.kr/news/articleView.html?idxno=83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://plus.hankyung.com/apps/newsinside.view?aid=202003096861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k.co.kr/news/business/view/2018/09/576315/" TargetMode="External"/><Relationship Id="rId7" Type="http://schemas.openxmlformats.org/officeDocument/2006/relationships/hyperlink" Target="https://ko.wikipedia.org/wiki/%ED%99%A9%EA%B8%88%EC%8B%9C%EA%B0%84%EB%8C%80" TargetMode="External"/><Relationship Id="rId2" Type="http://schemas.openxmlformats.org/officeDocument/2006/relationships/hyperlink" Target="https://www.bigcontest.or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lus.hankyung.com/apps/newsinside.view?aid=202003096861A" TargetMode="External"/><Relationship Id="rId5" Type="http://schemas.openxmlformats.org/officeDocument/2006/relationships/hyperlink" Target="http://www.citydaily.kr/news/articleView.html?idxno=831" TargetMode="External"/><Relationship Id="rId4" Type="http://schemas.openxmlformats.org/officeDocument/2006/relationships/hyperlink" Target="https://www.etoday.co.kr/news/view/1882077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0E40645-0C41-D44E-9421-D9AF2DA2B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141B4A"/>
                </a:solidFill>
              </a:rPr>
              <a:t>[ </a:t>
            </a:r>
            <a:r>
              <a:rPr lang="ko-KR" altLang="en-US" sz="2400" dirty="0">
                <a:solidFill>
                  <a:srgbClr val="141B4A"/>
                </a:solidFill>
              </a:rPr>
              <a:t>데이터 분석 분야 </a:t>
            </a:r>
            <a:r>
              <a:rPr lang="en-US" altLang="ko-KR" sz="2400" dirty="0">
                <a:solidFill>
                  <a:srgbClr val="141B4A"/>
                </a:solidFill>
              </a:rPr>
              <a:t>– </a:t>
            </a:r>
            <a:r>
              <a:rPr lang="ko-KR" altLang="en-US" sz="2400" dirty="0">
                <a:solidFill>
                  <a:srgbClr val="141B4A"/>
                </a:solidFill>
              </a:rPr>
              <a:t>챔피언스리그 </a:t>
            </a:r>
            <a:r>
              <a:rPr lang="en-US" altLang="ko-KR" sz="2400" dirty="0">
                <a:solidFill>
                  <a:srgbClr val="141B4A"/>
                </a:solidFill>
              </a:rPr>
              <a:t>]</a:t>
            </a:r>
            <a:br>
              <a:rPr lang="en-US" altLang="ko-KR" sz="4000" dirty="0"/>
            </a:br>
            <a:r>
              <a:rPr lang="en-US" altLang="ko-KR" sz="4000" dirty="0"/>
              <a:t>NS SHOP+ </a:t>
            </a:r>
            <a:r>
              <a:rPr lang="ko-KR" altLang="en-US" sz="4000" dirty="0"/>
              <a:t>판매실적 예측을 통한</a:t>
            </a:r>
            <a:br>
              <a:rPr lang="en-US" altLang="ko-KR" sz="4000" dirty="0"/>
            </a:br>
            <a:r>
              <a:rPr lang="ko-KR" altLang="en-US" sz="4000" dirty="0"/>
              <a:t>방송 편성 최적화 방안</a:t>
            </a:r>
            <a:r>
              <a:rPr lang="en-US" altLang="ko-KR" sz="4000" dirty="0"/>
              <a:t>(</a:t>
            </a:r>
            <a:r>
              <a:rPr lang="ko-KR" altLang="en-US" sz="4000" dirty="0"/>
              <a:t>모형</a:t>
            </a:r>
            <a:r>
              <a:rPr lang="en-US" altLang="ko-KR" sz="4000" dirty="0"/>
              <a:t>) </a:t>
            </a:r>
            <a:r>
              <a:rPr lang="ko-KR" altLang="en-US" sz="4000" dirty="0"/>
              <a:t>도출</a:t>
            </a:r>
            <a:endParaRPr lang="ko-Kore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A41161-EB49-DA44-90B8-718AAC94D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b="1" dirty="0">
                <a:solidFill>
                  <a:srgbClr val="891A32"/>
                </a:solidFill>
              </a:rPr>
              <a:t>[ Team</a:t>
            </a:r>
            <a:r>
              <a:rPr lang="ko-KR" altLang="en-US" b="1" dirty="0">
                <a:solidFill>
                  <a:srgbClr val="891A32"/>
                </a:solidFill>
              </a:rPr>
              <a:t> </a:t>
            </a:r>
            <a:r>
              <a:rPr lang="en-US" altLang="ko-KR" b="1" dirty="0">
                <a:solidFill>
                  <a:srgbClr val="891A32"/>
                </a:solidFill>
              </a:rPr>
              <a:t>KUAI ]</a:t>
            </a:r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성민석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류회성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조대현</a:t>
            </a:r>
            <a:endParaRPr lang="en-US" altLang="ko-KR" sz="1400" dirty="0"/>
          </a:p>
          <a:p>
            <a:pPr>
              <a:lnSpc>
                <a:spcPct val="80000"/>
              </a:lnSpc>
            </a:pPr>
            <a:r>
              <a:rPr lang="ko-KR" altLang="en-US" sz="1400" dirty="0"/>
              <a:t>고려대학교 인공지능학과 조희승</a:t>
            </a:r>
            <a:endParaRPr lang="ko-Kore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5D2039-BE44-4911-9BBC-229CF6CF7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6102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r>
              <a:rPr kumimoji="1" lang="en-US" altLang="ko-KR" dirty="0"/>
              <a:t> 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이웃 채널 방송편성표</a:t>
            </a:r>
            <a:endParaRPr kumimoji="1" lang="en-US" altLang="ko-KR" b="1" dirty="0"/>
          </a:p>
          <a:p>
            <a:pPr lvl="1"/>
            <a:r>
              <a:rPr kumimoji="1" lang="en-US" altLang="ko-KR" dirty="0"/>
              <a:t>MBC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JTBC</a:t>
            </a:r>
            <a:r>
              <a:rPr kumimoji="1" lang="ko-KR" altLang="en-US" dirty="0"/>
              <a:t>의 방송 편성표를 활용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B tv    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(14) - JTBC(15)</a:t>
            </a:r>
          </a:p>
          <a:p>
            <a:pPr lvl="2"/>
            <a:r>
              <a:rPr kumimoji="1" lang="en-US" altLang="ko-KR" dirty="0"/>
              <a:t>Olleh TV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(12) - JTBC(15)</a:t>
            </a:r>
          </a:p>
          <a:p>
            <a:pPr lvl="2"/>
            <a:r>
              <a:rPr kumimoji="1" lang="en-US" altLang="ko-KR" dirty="0"/>
              <a:t>U+ TV      : MBC(11) - NS</a:t>
            </a:r>
            <a:r>
              <a:rPr kumimoji="1" lang="ko-KR" altLang="en-US" dirty="0"/>
              <a:t>홈쇼핑</a:t>
            </a:r>
            <a:r>
              <a:rPr kumimoji="1" lang="en-US" altLang="ko-KR" dirty="0"/>
              <a:t>(13) - JTBC(15)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84F725-87BA-4B3F-BCC8-7CC7E0E767AF}"/>
              </a:ext>
            </a:extLst>
          </p:cNvPr>
          <p:cNvGrpSpPr/>
          <p:nvPr/>
        </p:nvGrpSpPr>
        <p:grpSpPr>
          <a:xfrm>
            <a:off x="2796029" y="3344151"/>
            <a:ext cx="4339834" cy="3322985"/>
            <a:chOff x="2796029" y="3067926"/>
            <a:chExt cx="4339834" cy="33229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976E12-6C82-4EDD-9366-882E09671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6029" y="3067926"/>
              <a:ext cx="4339834" cy="29913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CC0B71-4A8D-4FAC-9457-9210B34E3C87}"/>
                </a:ext>
              </a:extLst>
            </p:cNvPr>
            <p:cNvSpPr txBox="1"/>
            <p:nvPr/>
          </p:nvSpPr>
          <p:spPr>
            <a:xfrm>
              <a:off x="4419963" y="6083134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DAD9B8-84DB-4C8C-AD87-4842A5DB4E18}"/>
              </a:ext>
            </a:extLst>
          </p:cNvPr>
          <p:cNvGrpSpPr/>
          <p:nvPr/>
        </p:nvGrpSpPr>
        <p:grpSpPr>
          <a:xfrm>
            <a:off x="7474564" y="3344152"/>
            <a:ext cx="4225343" cy="3319344"/>
            <a:chOff x="7474564" y="3067927"/>
            <a:chExt cx="4225343" cy="33193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184CF9E-773E-4396-8C56-F6DD741F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0"/>
            <a:stretch/>
          </p:blipFill>
          <p:spPr>
            <a:xfrm>
              <a:off x="7474564" y="3067927"/>
              <a:ext cx="4225343" cy="299137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51F28-D936-4F6C-A472-2A27B2B4E0C3}"/>
                </a:ext>
              </a:extLst>
            </p:cNvPr>
            <p:cNvSpPr txBox="1"/>
            <p:nvPr/>
          </p:nvSpPr>
          <p:spPr>
            <a:xfrm>
              <a:off x="9027626" y="6079494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JTBC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18DCF9-C02B-4383-9ED0-60786F420823}"/>
              </a:ext>
            </a:extLst>
          </p:cNvPr>
          <p:cNvGrpSpPr/>
          <p:nvPr/>
        </p:nvGrpSpPr>
        <p:grpSpPr>
          <a:xfrm>
            <a:off x="9336257" y="1573766"/>
            <a:ext cx="2083402" cy="1493675"/>
            <a:chOff x="9603950" y="1611817"/>
            <a:chExt cx="2083402" cy="149367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06ADD7-C428-4791-90F3-AECC7642E973}"/>
                </a:ext>
              </a:extLst>
            </p:cNvPr>
            <p:cNvGrpSpPr/>
            <p:nvPr/>
          </p:nvGrpSpPr>
          <p:grpSpPr>
            <a:xfrm>
              <a:off x="10209175" y="1611817"/>
              <a:ext cx="1478177" cy="1493675"/>
              <a:chOff x="10075647" y="1423391"/>
              <a:chExt cx="1478177" cy="1493675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5B5791A-D0FE-4D50-A562-36BB4EC1A63D}"/>
                  </a:ext>
                </a:extLst>
              </p:cNvPr>
              <p:cNvSpPr/>
              <p:nvPr/>
            </p:nvSpPr>
            <p:spPr>
              <a:xfrm>
                <a:off x="10075647" y="196544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NS </a:t>
                </a:r>
                <a:r>
                  <a:rPr lang="ko-KR" altLang="en-US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홈쇼핑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2FDD1EB-D915-4CA0-8308-DCED0B200088}"/>
                  </a:ext>
                </a:extLst>
              </p:cNvPr>
              <p:cNvSpPr/>
              <p:nvPr/>
            </p:nvSpPr>
            <p:spPr>
              <a:xfrm>
                <a:off x="10088202" y="14233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JTBC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51374AA-DEC7-4425-8571-A66D4EC8DE0B}"/>
                  </a:ext>
                </a:extLst>
              </p:cNvPr>
              <p:cNvSpPr/>
              <p:nvPr/>
            </p:nvSpPr>
            <p:spPr>
              <a:xfrm>
                <a:off x="10088202" y="2507491"/>
                <a:ext cx="1465622" cy="409575"/>
              </a:xfrm>
              <a:prstGeom prst="rect">
                <a:avLst/>
              </a:prstGeom>
              <a:solidFill>
                <a:srgbClr val="7475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MBC</a:t>
                </a:r>
                <a:endPara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화살표: 오른쪽으로 구부러짐 15">
              <a:extLst>
                <a:ext uri="{FF2B5EF4-FFF2-40B4-BE49-F238E27FC236}">
                  <a16:creationId xmlns:a16="http://schemas.microsoft.com/office/drawing/2014/main" id="{0400F080-5231-4E1E-890B-38268A563F94}"/>
                </a:ext>
              </a:extLst>
            </p:cNvPr>
            <p:cNvSpPr/>
            <p:nvPr/>
          </p:nvSpPr>
          <p:spPr>
            <a:xfrm>
              <a:off x="9603950" y="1751517"/>
              <a:ext cx="484252" cy="539750"/>
            </a:xfrm>
            <a:prstGeom prst="curvedRigh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왼쪽으로 구부러짐 17">
              <a:extLst>
                <a:ext uri="{FF2B5EF4-FFF2-40B4-BE49-F238E27FC236}">
                  <a16:creationId xmlns:a16="http://schemas.microsoft.com/office/drawing/2014/main" id="{D50A82DF-A30B-4F0E-A5B5-58B29569CA41}"/>
                </a:ext>
              </a:extLst>
            </p:cNvPr>
            <p:cNvSpPr/>
            <p:nvPr/>
          </p:nvSpPr>
          <p:spPr>
            <a:xfrm rot="10800000">
              <a:off x="9603951" y="2312450"/>
              <a:ext cx="484251" cy="598425"/>
            </a:xfrm>
            <a:prstGeom prst="curvedLeftArrow">
              <a:avLst/>
            </a:prstGeom>
            <a:solidFill>
              <a:srgbClr val="F1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3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상황을 반영하기 위한 지표로 활용</a:t>
            </a:r>
            <a:endParaRPr lang="en-US" altLang="ko-KR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월까지 지출목적별 지수와 한국은행 기준 금리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495BE-6017-4588-8A1A-9A50BF50DD6C}"/>
              </a:ext>
            </a:extLst>
          </p:cNvPr>
          <p:cNvGrpSpPr/>
          <p:nvPr/>
        </p:nvGrpSpPr>
        <p:grpSpPr>
          <a:xfrm>
            <a:off x="2588050" y="2866245"/>
            <a:ext cx="9537851" cy="3358709"/>
            <a:chOff x="2588050" y="2866245"/>
            <a:chExt cx="9537851" cy="335870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CA157FE-0C74-4778-B418-BDF75245BEA9}"/>
                </a:ext>
              </a:extLst>
            </p:cNvPr>
            <p:cNvGrpSpPr/>
            <p:nvPr/>
          </p:nvGrpSpPr>
          <p:grpSpPr>
            <a:xfrm>
              <a:off x="2588050" y="3289852"/>
              <a:ext cx="9172633" cy="2935102"/>
              <a:chOff x="3130062" y="2726825"/>
              <a:chExt cx="8376789" cy="268044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084A239-EDC5-4454-BAEE-9C03585CD5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b="31194"/>
              <a:stretch/>
            </p:blipFill>
            <p:spPr>
              <a:xfrm>
                <a:off x="3130062" y="2726825"/>
                <a:ext cx="8376789" cy="239029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FCF8505-CECB-46E2-BF9A-C925E6727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42" t="83233" b="8415"/>
              <a:stretch/>
            </p:blipFill>
            <p:spPr>
              <a:xfrm>
                <a:off x="3130062" y="5117123"/>
                <a:ext cx="8376789" cy="290146"/>
              </a:xfrm>
              <a:prstGeom prst="rect">
                <a:avLst/>
              </a:prstGeom>
            </p:spPr>
          </p:pic>
        </p:grpSp>
        <p:sp>
          <p:nvSpPr>
            <p:cNvPr id="7" name="왼쪽 대괄호 6">
              <a:extLst>
                <a:ext uri="{FF2B5EF4-FFF2-40B4-BE49-F238E27FC236}">
                  <a16:creationId xmlns:a16="http://schemas.microsoft.com/office/drawing/2014/main" id="{E8046372-A035-49B0-B47B-719A49B23EDC}"/>
                </a:ext>
              </a:extLst>
            </p:cNvPr>
            <p:cNvSpPr/>
            <p:nvPr/>
          </p:nvSpPr>
          <p:spPr>
            <a:xfrm rot="5400000">
              <a:off x="7367218" y="-408598"/>
              <a:ext cx="115829" cy="7281071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D38535B-5897-4B09-82DB-F91392705FB3}"/>
                </a:ext>
              </a:extLst>
            </p:cNvPr>
            <p:cNvSpPr/>
            <p:nvPr/>
          </p:nvSpPr>
          <p:spPr>
            <a:xfrm rot="5400000">
              <a:off x="11374528" y="2986607"/>
              <a:ext cx="115829" cy="490662"/>
            </a:xfrm>
            <a:prstGeom prst="leftBracket">
              <a:avLst/>
            </a:prstGeom>
            <a:ln w="38100">
              <a:solidFill>
                <a:srgbClr val="F1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6B0ED-1A0E-4BF6-8500-0CDFFA9E7EB7}"/>
                </a:ext>
              </a:extLst>
            </p:cNvPr>
            <p:cNvSpPr txBox="1"/>
            <p:nvPr/>
          </p:nvSpPr>
          <p:spPr>
            <a:xfrm>
              <a:off x="6374840" y="2866246"/>
              <a:ext cx="2052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 기간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9168D-70FA-481A-B0F3-C6ABEBDF2962}"/>
                </a:ext>
              </a:extLst>
            </p:cNvPr>
            <p:cNvSpPr txBox="1"/>
            <p:nvPr/>
          </p:nvSpPr>
          <p:spPr>
            <a:xfrm>
              <a:off x="10738983" y="2866245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 기간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15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탐색적 데이터 분석</a:t>
            </a:r>
            <a:br>
              <a:rPr kumimoji="1" lang="en-US" altLang="ko-KR" dirty="0"/>
            </a:br>
            <a:r>
              <a:rPr kumimoji="1" lang="en-US" altLang="ko-KR" sz="2800" dirty="0"/>
              <a:t>Exploratory Data Analysis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0609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형태</a:t>
            </a:r>
            <a:r>
              <a:rPr lang="en-US" altLang="ko-KR" dirty="0"/>
              <a:t>, </a:t>
            </a:r>
            <a:r>
              <a:rPr lang="ko-KR" altLang="en-US" dirty="0"/>
              <a:t>컬럼 그리고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AF3CB-DD05-4753-9567-E0222E3CF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50" y="2117488"/>
            <a:ext cx="6428807" cy="3797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1A64EA3-3F31-47D6-A78A-2C13466E6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89"/>
          <a:stretch/>
        </p:blipFill>
        <p:spPr>
          <a:xfrm>
            <a:off x="9016857" y="2117488"/>
            <a:ext cx="3060843" cy="3553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3286125" y="2117487"/>
            <a:ext cx="5629275" cy="581751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CFD642-D743-4D76-9290-6AE17CEF7CBD}"/>
              </a:ext>
            </a:extLst>
          </p:cNvPr>
          <p:cNvSpPr/>
          <p:nvPr/>
        </p:nvSpPr>
        <p:spPr>
          <a:xfrm>
            <a:off x="2588050" y="5658913"/>
            <a:ext cx="1650575" cy="255707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3DD1-51C1-4177-ADD1-C6C2DB4C51D9}"/>
              </a:ext>
            </a:extLst>
          </p:cNvPr>
          <p:cNvSpPr/>
          <p:nvPr/>
        </p:nvSpPr>
        <p:spPr>
          <a:xfrm>
            <a:off x="9118315" y="5238750"/>
            <a:ext cx="2756185" cy="190499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808D59-81CD-4F13-9138-200EB9130029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>
            <a:off x="3413338" y="5914620"/>
            <a:ext cx="393057" cy="2557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6100763" y="1760576"/>
            <a:ext cx="553607" cy="3569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553A4C-FFED-4DAD-BD18-92362B4EA6C6}"/>
              </a:ext>
            </a:extLst>
          </p:cNvPr>
          <p:cNvCxnSpPr>
            <a:cxnSpLocks/>
            <a:stCxn id="11" idx="2"/>
            <a:endCxn id="28" idx="3"/>
          </p:cNvCxnSpPr>
          <p:nvPr/>
        </p:nvCxnSpPr>
        <p:spPr>
          <a:xfrm flipH="1">
            <a:off x="10235202" y="5429249"/>
            <a:ext cx="261206" cy="3717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654370" y="15759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컬럼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1F866-B536-46E3-96E6-3BD33F7DA850}"/>
              </a:ext>
            </a:extLst>
          </p:cNvPr>
          <p:cNvSpPr txBox="1"/>
          <p:nvPr/>
        </p:nvSpPr>
        <p:spPr>
          <a:xfrm>
            <a:off x="3806395" y="59856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형태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A93B8-E41C-4B19-B51B-C1404B9A6396}"/>
              </a:ext>
            </a:extLst>
          </p:cNvPr>
          <p:cNvSpPr txBox="1"/>
          <p:nvPr/>
        </p:nvSpPr>
        <p:spPr>
          <a:xfrm>
            <a:off x="8973318" y="56163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421771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기초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1119C4-C8D4-4DA9-99B6-6051A69A6F06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5991225" y="2222242"/>
            <a:ext cx="578065" cy="7254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118AB-7FFA-446A-9283-EA1CF01F5E67}"/>
              </a:ext>
            </a:extLst>
          </p:cNvPr>
          <p:cNvSpPr txBox="1"/>
          <p:nvPr/>
        </p:nvSpPr>
        <p:spPr>
          <a:xfrm>
            <a:off x="6569290" y="189907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데이터와 평가 데이터의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분포가 유사한 것으로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30316-CB1A-4CEF-AD00-660E7CA8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1" y="2947711"/>
            <a:ext cx="4601217" cy="2343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798F96-B1EA-42D7-A247-1610FE34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486" y="2938612"/>
            <a:ext cx="4063289" cy="2343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F8AF-24D1-4AC7-8C05-3DBAE62E2B07}"/>
              </a:ext>
            </a:extLst>
          </p:cNvPr>
          <p:cNvSpPr txBox="1"/>
          <p:nvPr/>
        </p:nvSpPr>
        <p:spPr>
          <a:xfrm>
            <a:off x="4592277" y="528209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01F577-7B24-44D6-8654-3FEA043A408F}"/>
              </a:ext>
            </a:extLst>
          </p:cNvPr>
          <p:cNvSpPr txBox="1"/>
          <p:nvPr/>
        </p:nvSpPr>
        <p:spPr>
          <a:xfrm>
            <a:off x="9133008" y="528060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D8C2EE-E194-40A8-AC80-EF423CD9C7F2}"/>
              </a:ext>
            </a:extLst>
          </p:cNvPr>
          <p:cNvSpPr/>
          <p:nvPr/>
        </p:nvSpPr>
        <p:spPr>
          <a:xfrm>
            <a:off x="5543550" y="2947711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F652A8-1C9C-4316-9BBD-9C678B4979C3}"/>
              </a:ext>
            </a:extLst>
          </p:cNvPr>
          <p:cNvSpPr/>
          <p:nvPr/>
        </p:nvSpPr>
        <p:spPr>
          <a:xfrm>
            <a:off x="10344150" y="2938612"/>
            <a:ext cx="895350" cy="2332890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0B9E49-CD84-47A6-AECF-612E5DC0857F}"/>
              </a:ext>
            </a:extLst>
          </p:cNvPr>
          <p:cNvCxnSpPr>
            <a:cxnSpLocks/>
            <a:stCxn id="24" idx="0"/>
            <a:endCxn id="21" idx="3"/>
          </p:cNvCxnSpPr>
          <p:nvPr/>
        </p:nvCxnSpPr>
        <p:spPr>
          <a:xfrm flipH="1" flipV="1">
            <a:off x="10088202" y="2222242"/>
            <a:ext cx="703623" cy="7163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347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마더코드 </a:t>
            </a:r>
            <a:r>
              <a:rPr lang="en-US" altLang="ko-KR" dirty="0"/>
              <a:t>/ </a:t>
            </a:r>
            <a:r>
              <a:rPr lang="ko-KR" altLang="en-US" dirty="0"/>
              <a:t>상품코드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A2CE69-E24C-4F4D-A538-5F2785A8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마더코드</a:t>
            </a:r>
            <a:r>
              <a:rPr lang="en-US" altLang="ko-KR" b="1" dirty="0"/>
              <a:t>(100000~), </a:t>
            </a:r>
            <a:r>
              <a:rPr lang="ko-KR" altLang="en-US" b="1" dirty="0"/>
              <a:t>상품코드</a:t>
            </a:r>
            <a:r>
              <a:rPr lang="en-US" altLang="ko-KR" b="1" dirty="0"/>
              <a:t>(200000~)</a:t>
            </a:r>
            <a:r>
              <a:rPr lang="ko-KR" altLang="en-US" b="1" dirty="0"/>
              <a:t>로 상품의 특징 판별</a:t>
            </a:r>
            <a:endParaRPr lang="en-US" altLang="ko-KR" b="1" dirty="0"/>
          </a:p>
          <a:p>
            <a:pPr lvl="1"/>
            <a:r>
              <a:rPr lang="ko-KR" altLang="en-US" dirty="0"/>
              <a:t>같은 상품명이라도 상품 가격이 다르면 상품코드의 차이가 있음을 발견</a:t>
            </a:r>
            <a:endParaRPr lang="en-US" altLang="ko-KR" dirty="0"/>
          </a:p>
          <a:p>
            <a:pPr lvl="1"/>
            <a:r>
              <a:rPr lang="ko-KR" altLang="en-US" dirty="0"/>
              <a:t>이를 통해 상품코드</a:t>
            </a:r>
            <a:r>
              <a:rPr lang="en-US" altLang="ko-KR" dirty="0"/>
              <a:t>: </a:t>
            </a:r>
            <a:r>
              <a:rPr lang="ko-KR" altLang="en-US" dirty="0"/>
              <a:t>마더코드 </a:t>
            </a:r>
            <a:r>
              <a:rPr lang="en-US" altLang="ko-KR" dirty="0"/>
              <a:t>+ </a:t>
            </a:r>
            <a:r>
              <a:rPr lang="ko-KR" altLang="en-US" dirty="0"/>
              <a:t>판매단가를 결합한 </a:t>
            </a:r>
            <a:r>
              <a:rPr lang="en-US" altLang="ko-KR" dirty="0"/>
              <a:t>Key</a:t>
            </a:r>
            <a:r>
              <a:rPr lang="ko-KR" altLang="en-US" dirty="0"/>
              <a:t>값으로 인식가능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49B6E1-8423-41C5-ABB6-DE160B5E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85" y="3429000"/>
            <a:ext cx="7058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상품군 </a:t>
            </a:r>
            <a:r>
              <a:rPr lang="en-US" altLang="ko-KR" dirty="0"/>
              <a:t>/ </a:t>
            </a:r>
            <a:r>
              <a:rPr lang="ko-KR" altLang="en-US" dirty="0"/>
              <a:t>상품명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607AAA-695E-4949-8FAD-19A9C496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상품군</a:t>
            </a:r>
            <a:endParaRPr lang="en-US" altLang="ko-KR" b="1" dirty="0"/>
          </a:p>
          <a:p>
            <a:pPr lvl="1"/>
            <a:r>
              <a:rPr lang="ko-KR" altLang="en-US" dirty="0"/>
              <a:t>상품군 별로 통계값들을 살펴보아 전체적인 상품들의 특징들을 잡을 것</a:t>
            </a:r>
            <a:endParaRPr lang="en-US" altLang="ko-KR" dirty="0"/>
          </a:p>
          <a:p>
            <a:r>
              <a:rPr lang="ko-KR" altLang="en-US" b="1" dirty="0"/>
              <a:t>상품명</a:t>
            </a:r>
            <a:endParaRPr lang="en-US" altLang="ko-KR" b="1" dirty="0"/>
          </a:p>
          <a:p>
            <a:pPr lvl="1"/>
            <a:r>
              <a:rPr lang="ko-KR" altLang="en-US" dirty="0"/>
              <a:t>대략 </a:t>
            </a:r>
            <a:r>
              <a:rPr lang="en-US" altLang="ko-KR" dirty="0"/>
              <a:t>1800</a:t>
            </a:r>
            <a:r>
              <a:rPr lang="ko-KR" altLang="en-US" dirty="0"/>
              <a:t>개의 상품이 존재함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86DB8D-4D87-4134-B7A7-30D91B4DC4B2}"/>
              </a:ext>
            </a:extLst>
          </p:cNvPr>
          <p:cNvGrpSpPr/>
          <p:nvPr/>
        </p:nvGrpSpPr>
        <p:grpSpPr>
          <a:xfrm>
            <a:off x="2464950" y="3188789"/>
            <a:ext cx="9496769" cy="3417349"/>
            <a:chOff x="2588050" y="2997397"/>
            <a:chExt cx="9496769" cy="34173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008BE7-AAFA-4E93-84A1-8F319E44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8050" y="2997397"/>
              <a:ext cx="4710113" cy="332521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076DB0-A6F5-42BA-942B-52476814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51607" y="2997398"/>
              <a:ext cx="4833212" cy="34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45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전체 분포 확인</a:t>
            </a:r>
            <a:endParaRPr lang="en-US" altLang="ko-KR" b="1" dirty="0"/>
          </a:p>
          <a:p>
            <a:pPr lvl="1"/>
            <a:r>
              <a:rPr lang="ko-KR" altLang="en-US" dirty="0"/>
              <a:t>무형을 제외한 상품군들의 노출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20</a:t>
            </a:r>
            <a:r>
              <a:rPr lang="ko-KR" altLang="en-US" dirty="0"/>
              <a:t>분 전후로 고르게 분포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E4A79-FA70-4627-A568-8AF354DC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44" y="2374704"/>
            <a:ext cx="5289136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2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판매단가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D06964D-E53A-49FD-8C8E-AF496643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가전의 단가가 평균적으로 높음</a:t>
            </a:r>
            <a:endParaRPr lang="en-US" altLang="ko-KR" dirty="0"/>
          </a:p>
          <a:p>
            <a:r>
              <a:rPr lang="ko-KR" altLang="en-US" dirty="0"/>
              <a:t>잡화와 가구에 </a:t>
            </a:r>
            <a:r>
              <a:rPr lang="en-US" altLang="ko-KR" dirty="0"/>
              <a:t>Outlier</a:t>
            </a:r>
            <a:r>
              <a:rPr lang="ko-KR" altLang="en-US" dirty="0"/>
              <a:t>가 많음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BE54CA-B1F5-4F38-8929-8971DDC01A99}"/>
              </a:ext>
            </a:extLst>
          </p:cNvPr>
          <p:cNvGrpSpPr/>
          <p:nvPr/>
        </p:nvGrpSpPr>
        <p:grpSpPr>
          <a:xfrm>
            <a:off x="4224950" y="2550945"/>
            <a:ext cx="5815924" cy="3941235"/>
            <a:chOff x="3974057" y="2330092"/>
            <a:chExt cx="6114145" cy="41433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AAE5B4-84CF-463C-80B5-57F1B3A79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4057" y="2330092"/>
              <a:ext cx="6114145" cy="414332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9AD7EF-E0C2-4C1E-92F9-54B289B56313}"/>
                </a:ext>
              </a:extLst>
            </p:cNvPr>
            <p:cNvSpPr/>
            <p:nvPr/>
          </p:nvSpPr>
          <p:spPr>
            <a:xfrm>
              <a:off x="8193944" y="2522103"/>
              <a:ext cx="343632" cy="3151621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03F31F-73B3-474B-BE69-AC633A814BBD}"/>
                </a:ext>
              </a:extLst>
            </p:cNvPr>
            <p:cNvSpPr/>
            <p:nvPr/>
          </p:nvSpPr>
          <p:spPr>
            <a:xfrm>
              <a:off x="9160546" y="4318000"/>
              <a:ext cx="343632" cy="1163713"/>
            </a:xfrm>
            <a:prstGeom prst="rect">
              <a:avLst/>
            </a:prstGeom>
            <a:noFill/>
            <a:ln w="254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83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취급액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분포 확인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천만원 이하에 집중</a:t>
            </a:r>
            <a:endParaRPr lang="en-US" altLang="ko-KR" dirty="0"/>
          </a:p>
          <a:p>
            <a:r>
              <a:rPr lang="ko-KR" altLang="en-US" dirty="0"/>
              <a:t>전체 상품군 별 총 매출</a:t>
            </a:r>
            <a:endParaRPr lang="en-US" altLang="ko-KR" dirty="0"/>
          </a:p>
          <a:p>
            <a:pPr lvl="1"/>
            <a:r>
              <a:rPr lang="ko-KR" altLang="en-US" dirty="0"/>
              <a:t>농수축과 이미용의 취급액이 가장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88D8C-907E-4F7A-8C71-396C685A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78" y="4106203"/>
            <a:ext cx="3501945" cy="233788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D8FCB-65B2-410E-9871-A2807075A092}"/>
              </a:ext>
            </a:extLst>
          </p:cNvPr>
          <p:cNvGrpSpPr/>
          <p:nvPr/>
        </p:nvGrpSpPr>
        <p:grpSpPr>
          <a:xfrm>
            <a:off x="7429500" y="1198807"/>
            <a:ext cx="4430599" cy="2724933"/>
            <a:chOff x="8585611" y="3801262"/>
            <a:chExt cx="3283296" cy="2239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1DC4BCC-AA6B-4C2D-A34A-85916387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5611" y="3801262"/>
              <a:ext cx="3283295" cy="22395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3D56B5-8444-4661-AE70-10AB9D2D21AD}"/>
                </a:ext>
              </a:extLst>
            </p:cNvPr>
            <p:cNvSpPr/>
            <p:nvPr/>
          </p:nvSpPr>
          <p:spPr>
            <a:xfrm>
              <a:off x="8721946" y="3903898"/>
              <a:ext cx="3146961" cy="367716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AC7FE54-AA99-45DC-8AC4-1437B277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14" y="3937732"/>
            <a:ext cx="5714233" cy="27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</a:t>
            </a:fld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00F02E-3BD1-4106-ACDE-3E7B1466A5A6}"/>
              </a:ext>
            </a:extLst>
          </p:cNvPr>
          <p:cNvGrpSpPr/>
          <p:nvPr/>
        </p:nvGrpSpPr>
        <p:grpSpPr>
          <a:xfrm>
            <a:off x="3085487" y="1332803"/>
            <a:ext cx="6169399" cy="5031182"/>
            <a:chOff x="3992988" y="1368670"/>
            <a:chExt cx="6169399" cy="50311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0E458A-12AD-49E5-B1D5-EE0CD69528EE}"/>
                </a:ext>
              </a:extLst>
            </p:cNvPr>
            <p:cNvGrpSpPr/>
            <p:nvPr/>
          </p:nvGrpSpPr>
          <p:grpSpPr>
            <a:xfrm>
              <a:off x="3992991" y="1368670"/>
              <a:ext cx="2177199" cy="2478482"/>
              <a:chOff x="3992991" y="1368670"/>
              <a:chExt cx="2177199" cy="2478482"/>
            </a:xfrm>
          </p:grpSpPr>
          <p:pic>
            <p:nvPicPr>
              <p:cNvPr id="2054" name="Picture 6" descr="학생회 – CATLAS">
                <a:extLst>
                  <a:ext uri="{FF2B5EF4-FFF2-40B4-BE49-F238E27FC236}">
                    <a16:creationId xmlns:a16="http://schemas.microsoft.com/office/drawing/2014/main" id="{E0D87E4B-C1FB-411D-8026-2C204ADDA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A51F9A-3BAC-40EF-94A8-F2E57D2260E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팀장 성민석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minsuksung@korea.ac.kr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7DF39E-B240-4952-BC1B-07FDCAA16B66}"/>
                </a:ext>
              </a:extLst>
            </p:cNvPr>
            <p:cNvGrpSpPr/>
            <p:nvPr/>
          </p:nvGrpSpPr>
          <p:grpSpPr>
            <a:xfrm>
              <a:off x="7985188" y="1368670"/>
              <a:ext cx="2028825" cy="2478482"/>
              <a:chOff x="4067175" y="1368670"/>
              <a:chExt cx="2028825" cy="2478482"/>
            </a:xfrm>
          </p:grpSpPr>
          <p:pic>
            <p:nvPicPr>
              <p:cNvPr id="25" name="Picture 6" descr="학생회 – CATLAS">
                <a:extLst>
                  <a:ext uri="{FF2B5EF4-FFF2-40B4-BE49-F238E27FC236}">
                    <a16:creationId xmlns:a16="http://schemas.microsoft.com/office/drawing/2014/main" id="{CF997612-CC28-45E2-ADA4-7E8816ACE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0E9979-8B75-4A2E-A93B-A9C555856CA4}"/>
                  </a:ext>
                </a:extLst>
              </p:cNvPr>
              <p:cNvSpPr txBox="1"/>
              <p:nvPr/>
            </p:nvSpPr>
            <p:spPr>
              <a:xfrm>
                <a:off x="4106804" y="3231599"/>
                <a:ext cx="194957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류회성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박사과정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hoesungryu@korea.ac.kr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89C17-C454-45A2-92EB-C7C752CA824E}"/>
                </a:ext>
              </a:extLst>
            </p:cNvPr>
            <p:cNvGrpSpPr/>
            <p:nvPr/>
          </p:nvGrpSpPr>
          <p:grpSpPr>
            <a:xfrm>
              <a:off x="39929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28" name="Picture 6" descr="학생회 – CATLAS">
                <a:extLst>
                  <a:ext uri="{FF2B5EF4-FFF2-40B4-BE49-F238E27FC236}">
                    <a16:creationId xmlns:a16="http://schemas.microsoft.com/office/drawing/2014/main" id="{2ED43F1A-D024-4359-938B-CAC916E26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365CCE-207A-4766-A994-5BED032523A2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조대현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1phantasmas@korea.ac.kr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99E36EC-854B-4BF3-8B4D-4E0369FC2E5E}"/>
                </a:ext>
              </a:extLst>
            </p:cNvPr>
            <p:cNvGrpSpPr/>
            <p:nvPr/>
          </p:nvGrpSpPr>
          <p:grpSpPr>
            <a:xfrm>
              <a:off x="7985188" y="3921370"/>
              <a:ext cx="2177199" cy="2478482"/>
              <a:chOff x="3992991" y="1368670"/>
              <a:chExt cx="2177199" cy="2478482"/>
            </a:xfrm>
          </p:grpSpPr>
          <p:pic>
            <p:nvPicPr>
              <p:cNvPr id="31" name="Picture 6" descr="학생회 – CATLAS">
                <a:extLst>
                  <a:ext uri="{FF2B5EF4-FFF2-40B4-BE49-F238E27FC236}">
                    <a16:creationId xmlns:a16="http://schemas.microsoft.com/office/drawing/2014/main" id="{DCD889F8-7607-4263-8F1D-60C65E6D9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175" y="1368670"/>
                <a:ext cx="2028825" cy="2028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4B87AE-33C0-4E98-B6DB-BB0D9D69877A}"/>
                  </a:ext>
                </a:extLst>
              </p:cNvPr>
              <p:cNvSpPr txBox="1"/>
              <p:nvPr/>
            </p:nvSpPr>
            <p:spPr>
              <a:xfrm>
                <a:off x="3992991" y="3231599"/>
                <a:ext cx="2177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팀원 조희승</a:t>
                </a:r>
                <a:endPara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ko-KR" altLang="en-US" sz="1000" dirty="0"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고려대학교 인공지능학과 석박통합과정</a:t>
                </a:r>
                <a:endParaRPr lang="en-US" altLang="ko-KR" sz="1000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hscho9384@korea.ac.kr</a:t>
                </a:r>
                <a:r>
                  <a:rPr lang="en-US" altLang="ko-KR" sz="1000" dirty="0">
                    <a:solidFill>
                      <a:srgbClr val="A22E48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 </a:t>
                </a:r>
              </a:p>
            </p:txBody>
          </p:sp>
        </p:grp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D7ED14B-2CF9-448C-A773-19FFA675B8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00" b="12500"/>
          <a:stretch/>
        </p:blipFill>
        <p:spPr>
          <a:xfrm>
            <a:off x="7186800" y="1413341"/>
            <a:ext cx="1810598" cy="1810598"/>
          </a:xfrm>
          <a:prstGeom prst="ellipse">
            <a:avLst/>
          </a:prstGeom>
        </p:spPr>
      </p:pic>
      <p:pic>
        <p:nvPicPr>
          <p:cNvPr id="38" name="그림 37" descr="사람, 창문, 테이블, 남자이(가) 표시된 사진&#10;&#10;자동 생성된 설명">
            <a:extLst>
              <a:ext uri="{FF2B5EF4-FFF2-40B4-BE49-F238E27FC236}">
                <a16:creationId xmlns:a16="http://schemas.microsoft.com/office/drawing/2014/main" id="{F4A60A0C-8438-4721-8E0D-B7792929CB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95" t="4000" r="8972" b="12989"/>
          <a:stretch/>
        </p:blipFill>
        <p:spPr>
          <a:xfrm>
            <a:off x="3291344" y="1413341"/>
            <a:ext cx="1793317" cy="1816918"/>
          </a:xfrm>
          <a:prstGeom prst="ellipse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90EBE66-5EEC-4B6A-BD3D-BAFB3B744B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3" b="673"/>
          <a:stretch/>
        </p:blipFill>
        <p:spPr>
          <a:xfrm>
            <a:off x="7275785" y="3988624"/>
            <a:ext cx="1780995" cy="1780995"/>
          </a:xfrm>
          <a:prstGeom prst="ellipse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42CCB9-A5C3-447A-9A87-C0EF928D3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6" b="466"/>
          <a:stretch/>
        </p:blipFill>
        <p:spPr>
          <a:xfrm>
            <a:off x="3277184" y="3947984"/>
            <a:ext cx="1821635" cy="1821635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1CF6E-1CBC-477E-90A6-BCE8D907E1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233" t="32760" r="48918" b="29391"/>
          <a:stretch/>
        </p:blipFill>
        <p:spPr>
          <a:xfrm>
            <a:off x="3278630" y="3952747"/>
            <a:ext cx="1821635" cy="182163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419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E96AD56-9D02-437A-BE9E-C149A731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50" y="2628238"/>
            <a:ext cx="4619625" cy="3283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C451B-56B8-44A2-AAD2-07F69D97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63" y="2625519"/>
            <a:ext cx="4534282" cy="328437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월별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</a:t>
            </a:r>
            <a:r>
              <a:rPr lang="en-US" altLang="ko-KR" dirty="0"/>
              <a:t>(11,12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상품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93E1ED-745C-4574-940A-3D88832A5940}"/>
              </a:ext>
            </a:extLst>
          </p:cNvPr>
          <p:cNvSpPr/>
          <p:nvPr/>
        </p:nvSpPr>
        <p:spPr>
          <a:xfrm>
            <a:off x="6515100" y="3305174"/>
            <a:ext cx="738745" cy="261058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0013DC-CEFC-4188-A8CF-D0C212B998EE}"/>
              </a:ext>
            </a:extLst>
          </p:cNvPr>
          <p:cNvSpPr/>
          <p:nvPr/>
        </p:nvSpPr>
        <p:spPr>
          <a:xfrm>
            <a:off x="11265345" y="3305173"/>
            <a:ext cx="732930" cy="2604723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FE278-1977-460E-B06A-806733F94FCC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D9390-C863-4761-B8C2-B045FA8ABC0B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729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연말 이외에도 특정 주간</a:t>
            </a:r>
            <a:r>
              <a:rPr lang="en-US" altLang="ko-KR" dirty="0"/>
              <a:t>(</a:t>
            </a:r>
            <a:r>
              <a:rPr lang="ko-KR" altLang="en-US" dirty="0"/>
              <a:t>추석</a:t>
            </a:r>
            <a:r>
              <a:rPr lang="en-US" altLang="ko-KR" dirty="0"/>
              <a:t>, </a:t>
            </a:r>
            <a:r>
              <a:rPr lang="ko-KR" altLang="en-US" dirty="0"/>
              <a:t>설날</a:t>
            </a:r>
            <a:r>
              <a:rPr lang="en-US" altLang="ko-KR" dirty="0"/>
              <a:t>, </a:t>
            </a:r>
            <a:r>
              <a:rPr lang="ko-KR" altLang="en-US" dirty="0"/>
              <a:t>여름휴가철</a:t>
            </a:r>
            <a:r>
              <a:rPr lang="en-US" altLang="ko-KR" dirty="0"/>
              <a:t>)</a:t>
            </a:r>
            <a:r>
              <a:rPr lang="ko-KR" altLang="en-US" dirty="0"/>
              <a:t>에 판매량이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A618B-ED2C-42D2-A2C2-659E4584C7F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92D36-5D8B-4C54-91D3-27B884DD16C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C67D10-55D5-4A15-993F-9AB82C71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56" y="2678362"/>
            <a:ext cx="4364869" cy="31893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7CA48A-BC81-4CA6-8728-941C0E1D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709" y="2646353"/>
            <a:ext cx="4452482" cy="32533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5B4D77-5E03-470F-B91C-975BC02E709B}"/>
              </a:ext>
            </a:extLst>
          </p:cNvPr>
          <p:cNvSpPr/>
          <p:nvPr/>
        </p:nvSpPr>
        <p:spPr>
          <a:xfrm>
            <a:off x="6319280" y="3333750"/>
            <a:ext cx="738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8C5FD4-EE5B-4E9E-8929-DC92CCF71C2C}"/>
              </a:ext>
            </a:extLst>
          </p:cNvPr>
          <p:cNvSpPr/>
          <p:nvPr/>
        </p:nvSpPr>
        <p:spPr>
          <a:xfrm>
            <a:off x="3004580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4B3424-1A30-469F-AFED-CA9FFE8F82BA}"/>
              </a:ext>
            </a:extLst>
          </p:cNvPr>
          <p:cNvSpPr/>
          <p:nvPr/>
        </p:nvSpPr>
        <p:spPr>
          <a:xfrm>
            <a:off x="5514976" y="333375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218307-FBD5-47C9-A5BA-0C308159D0E5}"/>
              </a:ext>
            </a:extLst>
          </p:cNvPr>
          <p:cNvSpPr/>
          <p:nvPr/>
        </p:nvSpPr>
        <p:spPr>
          <a:xfrm>
            <a:off x="7672948" y="3333749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2F011-5170-4163-BC2C-72CC0686D682}"/>
              </a:ext>
            </a:extLst>
          </p:cNvPr>
          <p:cNvSpPr/>
          <p:nvPr/>
        </p:nvSpPr>
        <p:spPr>
          <a:xfrm>
            <a:off x="10304635" y="3429000"/>
            <a:ext cx="357745" cy="2388025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871CBD-F687-4D21-BA73-023AA6B26696}"/>
              </a:ext>
            </a:extLst>
          </p:cNvPr>
          <p:cNvSpPr/>
          <p:nvPr/>
        </p:nvSpPr>
        <p:spPr>
          <a:xfrm>
            <a:off x="11113085" y="3238501"/>
            <a:ext cx="717106" cy="2578524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7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34BB80-4BBD-4B09-864C-378492D4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66" y="2632850"/>
            <a:ext cx="4464685" cy="329884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매월 </a:t>
            </a:r>
            <a:r>
              <a:rPr lang="en-US" altLang="ko-KR" dirty="0"/>
              <a:t>25</a:t>
            </a:r>
            <a:r>
              <a:rPr lang="ko-KR" altLang="en-US" dirty="0"/>
              <a:t>일 이후로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22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10907100" y="3519488"/>
            <a:ext cx="799125" cy="228600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ECABC-1E66-4183-AFB6-F2AA27F1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55" y="2632850"/>
            <a:ext cx="4436657" cy="32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1F1168-BC75-4145-9384-E8D56BE9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834" y="2605656"/>
            <a:ext cx="4548568" cy="3360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EC315-CFC2-4437-B2B8-7E1A2D63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67" y="2605657"/>
            <a:ext cx="4548567" cy="336082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오후시간</a:t>
            </a:r>
            <a:r>
              <a:rPr lang="en-US" altLang="ko-KR" dirty="0"/>
              <a:t>(15~18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과 저녁시간</a:t>
            </a:r>
            <a:r>
              <a:rPr lang="en-US" altLang="ko-KR" dirty="0"/>
              <a:t>(20~23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en-US" altLang="ko-KR" dirty="0"/>
          </a:p>
          <a:p>
            <a:r>
              <a:rPr lang="en-US" altLang="ko-KR" dirty="0"/>
              <a:t>2~5</a:t>
            </a:r>
            <a:r>
              <a:rPr lang="ko-KR" altLang="en-US" dirty="0"/>
              <a:t>시 사이에는 방영하지 않음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23</a:t>
            </a:fld>
            <a:endParaRPr kumimoji="1" lang="ko-Kore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053BB7-8B8D-4CE0-BD4F-B7EA0AD5BDB2}"/>
              </a:ext>
            </a:extLst>
          </p:cNvPr>
          <p:cNvGrpSpPr/>
          <p:nvPr/>
        </p:nvGrpSpPr>
        <p:grpSpPr>
          <a:xfrm>
            <a:off x="4097718" y="2903661"/>
            <a:ext cx="6741732" cy="3305036"/>
            <a:chOff x="4097718" y="2417886"/>
            <a:chExt cx="6741732" cy="3305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FD52D-EAE3-460E-A8C5-CC26ACB8CC5D}"/>
                </a:ext>
              </a:extLst>
            </p:cNvPr>
            <p:cNvSpPr txBox="1"/>
            <p:nvPr/>
          </p:nvSpPr>
          <p:spPr>
            <a:xfrm>
              <a:off x="4097718" y="5440581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총 판매량 합계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DBB5ED-CE46-4D71-9489-FE636EC3F335}"/>
                </a:ext>
              </a:extLst>
            </p:cNvPr>
            <p:cNvSpPr txBox="1"/>
            <p:nvPr/>
          </p:nvSpPr>
          <p:spPr>
            <a:xfrm>
              <a:off x="8794392" y="5445923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NanumBarunGothic" panose="020B0600000101010101" charset="-127"/>
                  <a:ea typeface="NanumBarunGothic" panose="020B0600000101010101" charset="-127"/>
                </a:rPr>
                <a:t>평균 판매량 합계</a:t>
              </a:r>
              <a:endParaRPr lang="ko-KR" altLang="en-US" sz="1200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03842C-73E1-4833-9F39-F0777B15DD35}"/>
                </a:ext>
              </a:extLst>
            </p:cNvPr>
            <p:cNvSpPr/>
            <p:nvPr/>
          </p:nvSpPr>
          <p:spPr>
            <a:xfrm>
              <a:off x="6426069" y="2417886"/>
              <a:ext cx="848719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C200FD-E607-45F7-A417-8BD4E4A53A90}"/>
                </a:ext>
              </a:extLst>
            </p:cNvPr>
            <p:cNvSpPr/>
            <p:nvPr/>
          </p:nvSpPr>
          <p:spPr>
            <a:xfrm>
              <a:off x="10016263" y="2417886"/>
              <a:ext cx="823187" cy="2936630"/>
            </a:xfrm>
            <a:prstGeom prst="rect">
              <a:avLst/>
            </a:prstGeom>
            <a:noFill/>
            <a:ln w="25400">
              <a:solidFill>
                <a:srgbClr val="33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07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9603AA1F-209C-4D27-B93E-65CE1B21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4" y="2810765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B91577B-6E37-4DEA-951B-2B4D3156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71" y="2810764"/>
            <a:ext cx="4344304" cy="3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총 판매량과 평균 판매량의 차이가 발생하는 원인</a:t>
            </a:r>
            <a:endParaRPr lang="en-US" altLang="ko-KR" dirty="0"/>
          </a:p>
          <a:p>
            <a:pPr lvl="1"/>
            <a:r>
              <a:rPr lang="ko-KR" altLang="en-US" dirty="0"/>
              <a:t>저녁에는 가격이 높은 상품들은 오후에는 가격이 낮은 상품들 위주로 판매가 많기 때문이라고 추정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24</a:t>
            </a:fld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BFD52D-EAE3-460E-A8C5-CC26ACB8CC5D}"/>
              </a:ext>
            </a:extLst>
          </p:cNvPr>
          <p:cNvSpPr txBox="1"/>
          <p:nvPr/>
        </p:nvSpPr>
        <p:spPr>
          <a:xfrm>
            <a:off x="4097718" y="598350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이상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DBB5ED-CE46-4D71-9489-FE636EC3F335}"/>
              </a:ext>
            </a:extLst>
          </p:cNvPr>
          <p:cNvSpPr txBox="1"/>
          <p:nvPr/>
        </p:nvSpPr>
        <p:spPr>
          <a:xfrm>
            <a:off x="8794392" y="598884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단가 </a:t>
            </a:r>
            <a:r>
              <a:rPr lang="en-US" altLang="ko-KR" sz="1200" b="1" dirty="0">
                <a:latin typeface="NanumBarunGothic" panose="020B0600000101010101" charset="-127"/>
                <a:ea typeface="NanumBarunGothic" panose="020B0600000101010101" charset="-127"/>
              </a:rPr>
              <a:t>10</a:t>
            </a:r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만원 미만</a:t>
            </a:r>
            <a:endParaRPr lang="ko-KR" altLang="en-US" sz="12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6188899" y="2960810"/>
            <a:ext cx="848719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016264" y="2960810"/>
            <a:ext cx="82636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787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459170D-3721-4338-BB34-27814A3C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71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63633CF-43A9-486D-8E2F-B52791759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33" y="2663681"/>
            <a:ext cx="4381941" cy="329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요일별 상품 총 판매량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판매량이 많음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25</a:t>
            </a:fld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03842C-73E1-4833-9F39-F0777B15DD35}"/>
              </a:ext>
            </a:extLst>
          </p:cNvPr>
          <p:cNvSpPr/>
          <p:nvPr/>
        </p:nvSpPr>
        <p:spPr>
          <a:xfrm>
            <a:off x="5941294" y="2886279"/>
            <a:ext cx="1097681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10519693" y="2886278"/>
            <a:ext cx="1072232" cy="3028037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6300D-2637-430C-AA1F-4D0D32211E21}"/>
              </a:ext>
            </a:extLst>
          </p:cNvPr>
          <p:cNvSpPr txBox="1"/>
          <p:nvPr/>
        </p:nvSpPr>
        <p:spPr>
          <a:xfrm>
            <a:off x="4097718" y="5926356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총 판매량 합계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A2333-455E-42F7-A928-A3C9AF0E391C}"/>
              </a:ext>
            </a:extLst>
          </p:cNvPr>
          <p:cNvSpPr txBox="1"/>
          <p:nvPr/>
        </p:nvSpPr>
        <p:spPr>
          <a:xfrm>
            <a:off x="8794392" y="5931698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0000101010101" charset="-127"/>
                <a:ea typeface="NanumBarunGothic" panose="020B0600000101010101" charset="-127"/>
              </a:rPr>
              <a:t>평균 판매량 합계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4992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상반기에 비해 하반기</a:t>
            </a:r>
            <a:r>
              <a:rPr lang="en-US" altLang="ko-KR" dirty="0"/>
              <a:t>(7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</a:t>
            </a:r>
            <a:r>
              <a:rPr lang="en-US" altLang="ko-KR" dirty="0"/>
              <a:t>)</a:t>
            </a:r>
            <a:r>
              <a:rPr lang="ko-KR" altLang="en-US" dirty="0"/>
              <a:t>에 시청률이 높음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3D7DCF4-5883-4A33-AA64-87D37CB0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690" y="1965669"/>
            <a:ext cx="6450512" cy="45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897267" y="2152650"/>
            <a:ext cx="2961108" cy="3752850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70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47C708-2775-43ED-AA66-7518484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시간대별 평균 시청률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FC135D-F53E-43D1-B4B6-45FA1361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10~12</a:t>
            </a:r>
            <a:r>
              <a:rPr lang="ko-KR" altLang="en-US" dirty="0"/>
              <a:t>시</a:t>
            </a:r>
            <a:r>
              <a:rPr lang="en-US" altLang="ko-KR" dirty="0"/>
              <a:t>, 14~18</a:t>
            </a:r>
            <a:r>
              <a:rPr lang="ko-KR" altLang="en-US" dirty="0"/>
              <a:t>시</a:t>
            </a:r>
            <a:r>
              <a:rPr lang="en-US" altLang="ko-KR" dirty="0"/>
              <a:t>, 21~01</a:t>
            </a:r>
            <a:r>
              <a:rPr lang="ko-KR" altLang="en-US" dirty="0"/>
              <a:t>시에 시청률이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27</a:t>
            </a:fld>
            <a:endParaRPr kumimoji="1" lang="ko-Kore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8D0F8A-D45D-4284-8DB9-29A03649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78" y="1725691"/>
            <a:ext cx="6517777" cy="47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C200FD-E607-45F7-A417-8BD4E4A53A90}"/>
              </a:ext>
            </a:extLst>
          </p:cNvPr>
          <p:cNvSpPr/>
          <p:nvPr/>
        </p:nvSpPr>
        <p:spPr>
          <a:xfrm>
            <a:off x="6172200" y="1725691"/>
            <a:ext cx="6191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E6E46B-4D3A-4146-9BF5-14F5826BA461}"/>
              </a:ext>
            </a:extLst>
          </p:cNvPr>
          <p:cNvSpPr/>
          <p:nvPr/>
        </p:nvSpPr>
        <p:spPr>
          <a:xfrm>
            <a:off x="6943725" y="1696353"/>
            <a:ext cx="1266825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C3CB59-E7E9-44D9-B435-581E81699DCB}"/>
              </a:ext>
            </a:extLst>
          </p:cNvPr>
          <p:cNvSpPr/>
          <p:nvPr/>
        </p:nvSpPr>
        <p:spPr>
          <a:xfrm>
            <a:off x="9088315" y="1696353"/>
            <a:ext cx="712910" cy="4580622"/>
          </a:xfrm>
          <a:prstGeom prst="rect">
            <a:avLst/>
          </a:prstGeom>
          <a:noFill/>
          <a:ln w="2540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35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  <a:br>
              <a:rPr kumimoji="1" lang="en-US" altLang="ko-KR" dirty="0"/>
            </a:br>
            <a:r>
              <a:rPr kumimoji="1" lang="en-US" altLang="ko-KR" sz="2800" dirty="0"/>
              <a:t>Data Preprocessing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545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결측치 처리 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D4A08C-A6D0-477A-B38B-3BE8FA683377}"/>
              </a:ext>
            </a:extLst>
          </p:cNvPr>
          <p:cNvGrpSpPr/>
          <p:nvPr/>
        </p:nvGrpSpPr>
        <p:grpSpPr>
          <a:xfrm>
            <a:off x="4522909" y="1098237"/>
            <a:ext cx="6010275" cy="2887969"/>
            <a:chOff x="2782033" y="1098237"/>
            <a:chExt cx="6010275" cy="28879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55713F-48A8-4484-8E84-B0F6236B92B0}"/>
                </a:ext>
              </a:extLst>
            </p:cNvPr>
            <p:cNvGrpSpPr/>
            <p:nvPr/>
          </p:nvGrpSpPr>
          <p:grpSpPr>
            <a:xfrm>
              <a:off x="2782033" y="1098237"/>
              <a:ext cx="6010275" cy="2580192"/>
              <a:chOff x="2782033" y="1186157"/>
              <a:chExt cx="6010275" cy="25801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7087962-59D7-4D3D-A9C9-32E53B6F6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2033" y="1186157"/>
                <a:ext cx="6010275" cy="2580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41163A-B312-4501-8A1C-BF18A8F04250}"/>
                  </a:ext>
                </a:extLst>
              </p:cNvPr>
              <p:cNvSpPr/>
              <p:nvPr/>
            </p:nvSpPr>
            <p:spPr>
              <a:xfrm>
                <a:off x="7420708" y="1445689"/>
                <a:ext cx="782697" cy="2273824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B20290-7286-4830-B593-3F0ADCA0EBC6}"/>
                </a:ext>
              </a:extLst>
            </p:cNvPr>
            <p:cNvSpPr txBox="1"/>
            <p:nvPr/>
          </p:nvSpPr>
          <p:spPr>
            <a:xfrm>
              <a:off x="5069757" y="367842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데이터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2EA77A-365A-463B-87D6-51EC1D6A57C5}"/>
              </a:ext>
            </a:extLst>
          </p:cNvPr>
          <p:cNvGrpSpPr/>
          <p:nvPr/>
        </p:nvGrpSpPr>
        <p:grpSpPr>
          <a:xfrm>
            <a:off x="4549285" y="3957600"/>
            <a:ext cx="6010275" cy="2880945"/>
            <a:chOff x="2808409" y="3957600"/>
            <a:chExt cx="6010275" cy="288094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D78E079-9A07-4ADF-85FA-398C35B21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409" y="3957600"/>
              <a:ext cx="6010275" cy="2599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9A34A-215A-46CB-A6C9-7678D79FDC3A}"/>
                </a:ext>
              </a:extLst>
            </p:cNvPr>
            <p:cNvSpPr txBox="1"/>
            <p:nvPr/>
          </p:nvSpPr>
          <p:spPr>
            <a:xfrm>
              <a:off x="5069756" y="6530768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평가 데이터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D9C8D8-BAB0-44AE-BA62-49203E45D5C9}"/>
              </a:ext>
            </a:extLst>
          </p:cNvPr>
          <p:cNvSpPr txBox="1"/>
          <p:nvPr/>
        </p:nvSpPr>
        <p:spPr>
          <a:xfrm>
            <a:off x="10484481" y="1954502"/>
            <a:ext cx="1707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무형 상품군으로 인한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취급액 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drop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처리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E05806-8658-47BD-A18F-2E95EB55A314}"/>
              </a:ext>
            </a:extLst>
          </p:cNvPr>
          <p:cNvSpPr/>
          <p:nvPr/>
        </p:nvSpPr>
        <p:spPr>
          <a:xfrm>
            <a:off x="4777153" y="1357769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CA399D-1EA5-44D4-B9DD-A17D71653087}"/>
              </a:ext>
            </a:extLst>
          </p:cNvPr>
          <p:cNvSpPr/>
          <p:nvPr/>
        </p:nvSpPr>
        <p:spPr>
          <a:xfrm>
            <a:off x="4768360" y="4218790"/>
            <a:ext cx="782697" cy="2273824"/>
          </a:xfrm>
          <a:prstGeom prst="rect">
            <a:avLst/>
          </a:prstGeom>
          <a:noFill/>
          <a:ln w="3810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273E5E-8596-40F1-9CA6-83044396FAFF}"/>
              </a:ext>
            </a:extLst>
          </p:cNvPr>
          <p:cNvSpPr txBox="1"/>
          <p:nvPr/>
        </p:nvSpPr>
        <p:spPr>
          <a:xfrm>
            <a:off x="2728369" y="369649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 상품군으로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방영으로 인한 노출시간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fillna(method=‘ffill’)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62D1D-A8EF-435A-8C69-9D1CD678708D}"/>
              </a:ext>
            </a:extLst>
          </p:cNvPr>
          <p:cNvCxnSpPr>
            <a:cxnSpLocks/>
            <a:stCxn id="15" idx="1"/>
            <a:endCxn id="16" idx="2"/>
          </p:cNvCxnSpPr>
          <p:nvPr/>
        </p:nvCxnSpPr>
        <p:spPr>
          <a:xfrm flipH="1" flipV="1">
            <a:off x="3760062" y="4650601"/>
            <a:ext cx="1008298" cy="7051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F1AB7D-3193-4E12-A98C-B4AA36EC4997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flipH="1">
            <a:off x="3760062" y="2494681"/>
            <a:ext cx="1017091" cy="12018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B981F0-F1A6-4AB2-8AAF-557A2E9E96C4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9944281" y="2323834"/>
            <a:ext cx="540200" cy="170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0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E5F37-8AEE-4A72-80DB-99FECA409BDD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https://www.mk.co.kr/news/business/view/2018/09/576315/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https://www.etoday.co.kr/news/view/1882077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http://www.citydaily.kr/news/articleView.html?idxno=831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929185-6C7C-4001-9421-F616EF272A19}"/>
              </a:ext>
            </a:extLst>
          </p:cNvPr>
          <p:cNvGrpSpPr/>
          <p:nvPr/>
        </p:nvGrpSpPr>
        <p:grpSpPr>
          <a:xfrm>
            <a:off x="403548" y="2003232"/>
            <a:ext cx="5919969" cy="1619444"/>
            <a:chOff x="403548" y="2003232"/>
            <a:chExt cx="5919969" cy="16194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CA6DEB1-A7AD-41A5-A4BB-A0AE8122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59747">
              <a:off x="403548" y="2003232"/>
              <a:ext cx="5919969" cy="1619444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BB3BD5-923D-4DC1-923E-1E6401B426D8}"/>
                </a:ext>
              </a:extLst>
            </p:cNvPr>
            <p:cNvCxnSpPr/>
            <p:nvPr/>
          </p:nvCxnSpPr>
          <p:spPr>
            <a:xfrm flipV="1">
              <a:off x="1626577" y="2901462"/>
              <a:ext cx="465992" cy="87923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7F669C-42DC-4DBB-9930-D809080E0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709" y="2841459"/>
              <a:ext cx="1630499" cy="330747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777FAD-27F3-4A93-8372-5B3ABB2B4C24}"/>
                </a:ext>
              </a:extLst>
            </p:cNvPr>
            <p:cNvSpPr/>
            <p:nvPr/>
          </p:nvSpPr>
          <p:spPr>
            <a:xfrm rot="20941074">
              <a:off x="2077770" y="2584809"/>
              <a:ext cx="122675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D78288-C07A-4B22-9352-BC4638C991CB}"/>
              </a:ext>
            </a:extLst>
          </p:cNvPr>
          <p:cNvGrpSpPr/>
          <p:nvPr/>
        </p:nvGrpSpPr>
        <p:grpSpPr>
          <a:xfrm>
            <a:off x="5840291" y="1385819"/>
            <a:ext cx="6292535" cy="1729029"/>
            <a:chOff x="5840291" y="1385819"/>
            <a:chExt cx="6292535" cy="17290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2EEAFA-EFC1-4F36-950A-0A196CA4D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75859">
              <a:off x="5840291" y="1385819"/>
              <a:ext cx="6292535" cy="172902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42C9318-9914-4948-B037-06B67CF40C3B}"/>
                </a:ext>
              </a:extLst>
            </p:cNvPr>
            <p:cNvSpPr/>
            <p:nvPr/>
          </p:nvSpPr>
          <p:spPr>
            <a:xfrm rot="289146">
              <a:off x="6199617" y="1718677"/>
              <a:ext cx="788177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8AE385C-67E8-49E1-B97E-08A300A97B72}"/>
                </a:ext>
              </a:extLst>
            </p:cNvPr>
            <p:cNvCxnSpPr>
              <a:cxnSpLocks/>
            </p:cNvCxnSpPr>
            <p:nvPr/>
          </p:nvCxnSpPr>
          <p:spPr>
            <a:xfrm>
              <a:off x="7132912" y="1943384"/>
              <a:ext cx="1317668" cy="100882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A10538C-CF3A-436F-9B86-EA28D1CF777B}"/>
              </a:ext>
            </a:extLst>
          </p:cNvPr>
          <p:cNvGrpSpPr/>
          <p:nvPr/>
        </p:nvGrpSpPr>
        <p:grpSpPr>
          <a:xfrm>
            <a:off x="309913" y="3784736"/>
            <a:ext cx="5592307" cy="1551524"/>
            <a:chOff x="309913" y="3784736"/>
            <a:chExt cx="5592307" cy="15515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C06B8-9C52-42B8-9A26-76B97502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980853">
              <a:off x="309913" y="3784736"/>
              <a:ext cx="5592307" cy="155152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F02ECE7-F9C7-40F0-8245-7A53CD541057}"/>
                </a:ext>
              </a:extLst>
            </p:cNvPr>
            <p:cNvSpPr/>
            <p:nvPr/>
          </p:nvSpPr>
          <p:spPr>
            <a:xfrm rot="20941074">
              <a:off x="1128295" y="4552969"/>
              <a:ext cx="576263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B9BD97-155A-4AC7-8E53-D2BE479C160D}"/>
                </a:ext>
              </a:extLst>
            </p:cNvPr>
            <p:cNvSpPr/>
            <p:nvPr/>
          </p:nvSpPr>
          <p:spPr>
            <a:xfrm rot="20941074">
              <a:off x="1822981" y="4413373"/>
              <a:ext cx="646015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1E2311-1D1A-44EA-9793-339DF97B5838}"/>
                </a:ext>
              </a:extLst>
            </p:cNvPr>
            <p:cNvSpPr/>
            <p:nvPr/>
          </p:nvSpPr>
          <p:spPr>
            <a:xfrm rot="20941074">
              <a:off x="2777816" y="4412846"/>
              <a:ext cx="1218658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F3BF9D1-83C0-40B6-A6CD-2E1B998F4345}"/>
                </a:ext>
              </a:extLst>
            </p:cNvPr>
            <p:cNvSpPr/>
            <p:nvPr/>
          </p:nvSpPr>
          <p:spPr>
            <a:xfrm rot="20941074">
              <a:off x="758621" y="5014518"/>
              <a:ext cx="513621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6D2378-2D7B-4ECF-9BBE-1D50DDCB1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426" y="4703734"/>
              <a:ext cx="2260224" cy="403529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23A301C-9DE1-44C3-92A4-FD510288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8826" y="5123673"/>
              <a:ext cx="735079" cy="135991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12629F-0821-471B-9D15-D021DC92175D}"/>
              </a:ext>
            </a:extLst>
          </p:cNvPr>
          <p:cNvGrpSpPr/>
          <p:nvPr/>
        </p:nvGrpSpPr>
        <p:grpSpPr>
          <a:xfrm>
            <a:off x="5587258" y="2474433"/>
            <a:ext cx="6299941" cy="3755111"/>
            <a:chOff x="5587258" y="2474433"/>
            <a:chExt cx="6299941" cy="3755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A3CA66-9114-4D3F-AF16-E4789EDB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7258" y="2474433"/>
              <a:ext cx="6299941" cy="3755111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F5AF70E-831C-4708-9E78-4711AA4C1FEF}"/>
                </a:ext>
              </a:extLst>
            </p:cNvPr>
            <p:cNvSpPr/>
            <p:nvPr/>
          </p:nvSpPr>
          <p:spPr>
            <a:xfrm>
              <a:off x="9399270" y="5499878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382E7A-D064-47FB-B480-DBD51EECAB4B}"/>
                </a:ext>
              </a:extLst>
            </p:cNvPr>
            <p:cNvSpPr/>
            <p:nvPr/>
          </p:nvSpPr>
          <p:spPr>
            <a:xfrm>
              <a:off x="6477034" y="5658872"/>
              <a:ext cx="192406" cy="1389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47AF0E0-F296-4988-A242-99949A46CA85}"/>
                </a:ext>
              </a:extLst>
            </p:cNvPr>
            <p:cNvCxnSpPr>
              <a:cxnSpLocks/>
            </p:cNvCxnSpPr>
            <p:nvPr/>
          </p:nvCxnSpPr>
          <p:spPr>
            <a:xfrm>
              <a:off x="6669440" y="5797849"/>
              <a:ext cx="281429" cy="0"/>
            </a:xfrm>
            <a:prstGeom prst="line">
              <a:avLst/>
            </a:prstGeom>
            <a:ln w="38100">
              <a:solidFill>
                <a:srgbClr val="F141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110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방송 시간 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세부 방송 시간 추출</a:t>
            </a:r>
            <a:endParaRPr lang="en-US" altLang="ko-KR" b="1" dirty="0"/>
          </a:p>
          <a:p>
            <a:pPr lvl="1"/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분으로 세부적으로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CB0868-1EEA-49F5-9251-C12ABAC2E69F}"/>
              </a:ext>
            </a:extLst>
          </p:cNvPr>
          <p:cNvGrpSpPr/>
          <p:nvPr/>
        </p:nvGrpSpPr>
        <p:grpSpPr>
          <a:xfrm>
            <a:off x="4003133" y="3060868"/>
            <a:ext cx="6428807" cy="3797132"/>
            <a:chOff x="3874907" y="1851166"/>
            <a:chExt cx="6516009" cy="384863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57EBF5-223A-44B8-B0B9-127271D8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907" y="1851166"/>
              <a:ext cx="6516009" cy="384863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476D2E-2E1E-437B-8640-A5EAB357E9CB}"/>
                </a:ext>
              </a:extLst>
            </p:cNvPr>
            <p:cNvSpPr/>
            <p:nvPr/>
          </p:nvSpPr>
          <p:spPr>
            <a:xfrm>
              <a:off x="3979801" y="1943100"/>
              <a:ext cx="1181284" cy="3420208"/>
            </a:xfrm>
            <a:prstGeom prst="rect">
              <a:avLst/>
            </a:prstGeom>
            <a:noFill/>
            <a:ln w="3810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C14E74-75A3-46B4-9CF9-B6477FFAC6E9}"/>
              </a:ext>
            </a:extLst>
          </p:cNvPr>
          <p:cNvGrpSpPr/>
          <p:nvPr/>
        </p:nvGrpSpPr>
        <p:grpSpPr>
          <a:xfrm>
            <a:off x="5732577" y="2037854"/>
            <a:ext cx="3308919" cy="1003559"/>
            <a:chOff x="5728504" y="4957374"/>
            <a:chExt cx="3308919" cy="100355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E0232A-A25A-4AEC-A03E-D573BBC09D86}"/>
                </a:ext>
              </a:extLst>
            </p:cNvPr>
            <p:cNvSpPr txBox="1"/>
            <p:nvPr/>
          </p:nvSpPr>
          <p:spPr>
            <a:xfrm>
              <a:off x="5728504" y="4957374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2019-01-01 06:00:00</a:t>
              </a:r>
              <a:endPara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D6860B-D958-4C33-AFF2-175DFD22847C}"/>
                </a:ext>
              </a:extLst>
            </p:cNvPr>
            <p:cNvSpPr/>
            <p:nvPr/>
          </p:nvSpPr>
          <p:spPr>
            <a:xfrm>
              <a:off x="5791200" y="4995862"/>
              <a:ext cx="766764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56FBF6C-6BAC-4F51-B76F-24E20E7FD357}"/>
                </a:ext>
              </a:extLst>
            </p:cNvPr>
            <p:cNvSpPr/>
            <p:nvPr/>
          </p:nvSpPr>
          <p:spPr>
            <a:xfrm>
              <a:off x="6703221" y="4995862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A72B38-CD88-4365-A950-034E428ABCEE}"/>
                </a:ext>
              </a:extLst>
            </p:cNvPr>
            <p:cNvSpPr/>
            <p:nvPr/>
          </p:nvSpPr>
          <p:spPr>
            <a:xfrm>
              <a:off x="7241674" y="4995861"/>
              <a:ext cx="319086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680478-970A-4240-807C-3095EB09D021}"/>
                </a:ext>
              </a:extLst>
            </p:cNvPr>
            <p:cNvSpPr/>
            <p:nvPr/>
          </p:nvSpPr>
          <p:spPr>
            <a:xfrm>
              <a:off x="7656011" y="4995861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AD7C72-3141-4EC8-91AE-947E323AB7D1}"/>
                </a:ext>
              </a:extLst>
            </p:cNvPr>
            <p:cNvSpPr/>
            <p:nvPr/>
          </p:nvSpPr>
          <p:spPr>
            <a:xfrm>
              <a:off x="8105774" y="4995860"/>
              <a:ext cx="368801" cy="35718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2ECCB95-D0F7-4BDF-9230-92FB5E01DFB0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>
            <a:xfrm>
              <a:off x="6174582" y="5353049"/>
              <a:ext cx="0" cy="2385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C342C5-8AE1-4FCC-BF49-D93FD6ED9602}"/>
                </a:ext>
              </a:extLst>
            </p:cNvPr>
            <p:cNvSpPr txBox="1"/>
            <p:nvPr/>
          </p:nvSpPr>
          <p:spPr>
            <a:xfrm>
              <a:off x="5979657" y="559160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6C22F69-A748-480E-ACAF-EBEEC995F0A5}"/>
                </a:ext>
              </a:extLst>
            </p:cNvPr>
            <p:cNvCxnSpPr>
              <a:cxnSpLocks/>
              <a:stCxn id="51" idx="2"/>
              <a:endCxn id="58" idx="0"/>
            </p:cNvCxnSpPr>
            <p:nvPr/>
          </p:nvCxnSpPr>
          <p:spPr>
            <a:xfrm>
              <a:off x="6862764" y="5353049"/>
              <a:ext cx="0" cy="238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E6C0F8B-D1CF-4555-8BEE-6BC8777AB314}"/>
                </a:ext>
              </a:extLst>
            </p:cNvPr>
            <p:cNvSpPr txBox="1"/>
            <p:nvPr/>
          </p:nvSpPr>
          <p:spPr>
            <a:xfrm>
              <a:off x="6667839" y="5591330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12DE82D-77B4-4C60-9542-CE225AADE8E6}"/>
                </a:ext>
              </a:extLst>
            </p:cNvPr>
            <p:cNvCxnSpPr>
              <a:cxnSpLocks/>
              <a:stCxn id="52" idx="2"/>
              <a:endCxn id="60" idx="0"/>
            </p:cNvCxnSpPr>
            <p:nvPr/>
          </p:nvCxnSpPr>
          <p:spPr>
            <a:xfrm>
              <a:off x="7401217" y="5353048"/>
              <a:ext cx="0" cy="23776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552622-2DAE-4B23-A82A-4FC1FBE1C9CA}"/>
                </a:ext>
              </a:extLst>
            </p:cNvPr>
            <p:cNvSpPr txBox="1"/>
            <p:nvPr/>
          </p:nvSpPr>
          <p:spPr>
            <a:xfrm>
              <a:off x="7206292" y="5590814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F72671-52DF-4118-B892-A46D283D67B3}"/>
                </a:ext>
              </a:extLst>
            </p:cNvPr>
            <p:cNvSpPr txBox="1"/>
            <p:nvPr/>
          </p:nvSpPr>
          <p:spPr>
            <a:xfrm>
              <a:off x="7645487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7361C0-F6A7-407D-86A8-B2D8B5D57B3E}"/>
                </a:ext>
              </a:extLst>
            </p:cNvPr>
            <p:cNvSpPr txBox="1"/>
            <p:nvPr/>
          </p:nvSpPr>
          <p:spPr>
            <a:xfrm>
              <a:off x="8099209" y="5591601"/>
              <a:ext cx="38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D78893B-7ECC-4C79-A693-0538F88BE908}"/>
                </a:ext>
              </a:extLst>
            </p:cNvPr>
            <p:cNvCxnSpPr>
              <a:cxnSpLocks/>
              <a:stCxn id="53" idx="2"/>
              <a:endCxn id="61" idx="0"/>
            </p:cNvCxnSpPr>
            <p:nvPr/>
          </p:nvCxnSpPr>
          <p:spPr>
            <a:xfrm>
              <a:off x="7840412" y="5353048"/>
              <a:ext cx="0" cy="23855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46792B0-B217-47EE-B7DA-D6D2801D2F59}"/>
                </a:ext>
              </a:extLst>
            </p:cNvPr>
            <p:cNvCxnSpPr>
              <a:cxnSpLocks/>
              <a:stCxn id="54" idx="2"/>
              <a:endCxn id="62" idx="0"/>
            </p:cNvCxnSpPr>
            <p:nvPr/>
          </p:nvCxnSpPr>
          <p:spPr>
            <a:xfrm>
              <a:off x="8290175" y="5353047"/>
              <a:ext cx="3959" cy="2385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447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데이터에서 가장 핵심이 되는 특성은 </a:t>
            </a:r>
            <a:r>
              <a:rPr lang="ko-KR" altLang="en-US" b="1" dirty="0">
                <a:solidFill>
                  <a:srgbClr val="FF0000"/>
                </a:solidFill>
              </a:rPr>
              <a:t>상품명</a:t>
            </a:r>
            <a:r>
              <a:rPr lang="ko-KR" altLang="en-US" dirty="0"/>
              <a:t>에 있다고 판단</a:t>
            </a:r>
            <a:endParaRPr lang="en-US" altLang="ko-KR" dirty="0"/>
          </a:p>
          <a:p>
            <a:r>
              <a:rPr lang="ko-KR" altLang="en-US" dirty="0"/>
              <a:t>상품명을 추출하기 위해서 자연어처리기술을 활용</a:t>
            </a:r>
            <a:endParaRPr lang="en-US" altLang="ko-KR" dirty="0"/>
          </a:p>
          <a:p>
            <a:pPr lvl="1"/>
            <a:r>
              <a:rPr lang="ko-KR" altLang="en-US" dirty="0"/>
              <a:t>사람이 분류할 수 없는 분량의 상품명들에 대한 특성 추출 자동화</a:t>
            </a:r>
            <a:endParaRPr lang="en-US" altLang="ko-KR" dirty="0"/>
          </a:p>
          <a:p>
            <a:pPr lvl="1"/>
            <a:r>
              <a:rPr lang="ko-KR" altLang="en-US" dirty="0"/>
              <a:t>사람이 확인할 수 없는 자연어 사이의 관계에 대한 대수적 표현과 내재된 표현 추출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623613-5543-48CE-B87B-EAC6F1DE73DB}"/>
              </a:ext>
            </a:extLst>
          </p:cNvPr>
          <p:cNvGrpSpPr/>
          <p:nvPr/>
        </p:nvGrpSpPr>
        <p:grpSpPr>
          <a:xfrm>
            <a:off x="4509913" y="4019669"/>
            <a:ext cx="5245998" cy="1402451"/>
            <a:chOff x="4592616" y="3795977"/>
            <a:chExt cx="5245998" cy="140245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DFCA4A9-9114-46CE-929B-9147689154E5}"/>
                </a:ext>
              </a:extLst>
            </p:cNvPr>
            <p:cNvGrpSpPr/>
            <p:nvPr/>
          </p:nvGrpSpPr>
          <p:grpSpPr>
            <a:xfrm>
              <a:off x="4841840" y="3982916"/>
              <a:ext cx="4996774" cy="1215512"/>
              <a:chOff x="4841840" y="3982916"/>
              <a:chExt cx="4996774" cy="121551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1B1AF8-A4F7-401E-9BA9-DE3F7478A090}"/>
                  </a:ext>
                </a:extLst>
              </p:cNvPr>
              <p:cNvSpPr txBox="1"/>
              <p:nvPr/>
            </p:nvSpPr>
            <p:spPr>
              <a:xfrm>
                <a:off x="5083312" y="3982916"/>
                <a:ext cx="40991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테이트 남성 셀린니트 </a:t>
                </a:r>
                <a:r>
                  <a:rPr lang="en-US" altLang="ko-KR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ko-KR" altLang="en-US" sz="3000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64CC1AA-9E03-49B8-BA38-1756FDE85901}"/>
                  </a:ext>
                </a:extLst>
              </p:cNvPr>
              <p:cNvSpPr/>
              <p:nvPr/>
            </p:nvSpPr>
            <p:spPr>
              <a:xfrm>
                <a:off x="5152292" y="4000500"/>
                <a:ext cx="10699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F854E4-3B81-451C-AA2F-2DC8C9D0E2C6}"/>
                  </a:ext>
                </a:extLst>
              </p:cNvPr>
              <p:cNvSpPr/>
              <p:nvPr/>
            </p:nvSpPr>
            <p:spPr>
              <a:xfrm>
                <a:off x="6247667" y="4001415"/>
                <a:ext cx="727014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FD580C1-8212-4172-8A95-E47CDE9BAA4A}"/>
                  </a:ext>
                </a:extLst>
              </p:cNvPr>
              <p:cNvSpPr/>
              <p:nvPr/>
            </p:nvSpPr>
            <p:spPr>
              <a:xfrm>
                <a:off x="7000141" y="4000500"/>
                <a:ext cx="1429483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6E35B9D-BBD9-4787-81E0-4946D7174160}"/>
                  </a:ext>
                </a:extLst>
              </p:cNvPr>
              <p:cNvSpPr/>
              <p:nvPr/>
            </p:nvSpPr>
            <p:spPr>
              <a:xfrm>
                <a:off x="8455084" y="4001415"/>
                <a:ext cx="634147" cy="47478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D73782BF-A5C8-4B11-92F4-AB736C7BAE72}"/>
                  </a:ext>
                </a:extLst>
              </p:cNvPr>
              <p:cNvCxnSpPr>
                <a:cxnSpLocks/>
                <a:stCxn id="6" idx="2"/>
                <a:endCxn id="22" idx="0"/>
              </p:cNvCxnSpPr>
              <p:nvPr/>
            </p:nvCxnSpPr>
            <p:spPr>
              <a:xfrm flipH="1">
                <a:off x="5344542" y="4475284"/>
                <a:ext cx="342707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1758694-EBC3-44B1-A99E-DF2DCF0F1C09}"/>
                  </a:ext>
                </a:extLst>
              </p:cNvPr>
              <p:cNvCxnSpPr>
                <a:cxnSpLocks/>
                <a:stCxn id="7" idx="2"/>
                <a:endCxn id="25" idx="0"/>
              </p:cNvCxnSpPr>
              <p:nvPr/>
            </p:nvCxnSpPr>
            <p:spPr>
              <a:xfrm flipH="1">
                <a:off x="6405991" y="4476199"/>
                <a:ext cx="205183" cy="35289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1346F32-8F6C-4BD2-BC53-5635E2BBB02E}"/>
                  </a:ext>
                </a:extLst>
              </p:cNvPr>
              <p:cNvCxnSpPr>
                <a:cxnSpLocks/>
                <a:stCxn id="8" idx="2"/>
                <a:endCxn id="28" idx="0"/>
              </p:cNvCxnSpPr>
              <p:nvPr/>
            </p:nvCxnSpPr>
            <p:spPr>
              <a:xfrm flipH="1">
                <a:off x="7714882" y="4475284"/>
                <a:ext cx="1" cy="3493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E2990F1-32EE-4434-939C-CD058E3B700B}"/>
                  </a:ext>
                </a:extLst>
              </p:cNvPr>
              <p:cNvCxnSpPr>
                <a:cxnSpLocks/>
                <a:stCxn id="9" idx="2"/>
                <a:endCxn id="31" idx="0"/>
              </p:cNvCxnSpPr>
              <p:nvPr/>
            </p:nvCxnSpPr>
            <p:spPr>
              <a:xfrm>
                <a:off x="8772158" y="4476199"/>
                <a:ext cx="435514" cy="34840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2017DD-0551-425C-AEB5-2DFC2BA8831B}"/>
                  </a:ext>
                </a:extLst>
              </p:cNvPr>
              <p:cNvSpPr txBox="1"/>
              <p:nvPr/>
            </p:nvSpPr>
            <p:spPr>
              <a:xfrm>
                <a:off x="4841840" y="4824601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브랜드명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C30BAC-DB42-4EAC-B493-5D0F7B5EB3EE}"/>
                  </a:ext>
                </a:extLst>
              </p:cNvPr>
              <p:cNvSpPr txBox="1"/>
              <p:nvPr/>
            </p:nvSpPr>
            <p:spPr>
              <a:xfrm>
                <a:off x="6108473" y="4829096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성별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ADAFE0-937E-478A-B7F3-1C9BC12BC56C}"/>
                  </a:ext>
                </a:extLst>
              </p:cNvPr>
              <p:cNvSpPr txBox="1"/>
              <p:nvPr/>
            </p:nvSpPr>
            <p:spPr>
              <a:xfrm>
                <a:off x="708394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종류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483D84-1012-49AA-A69E-9075A6C397B6}"/>
                  </a:ext>
                </a:extLst>
              </p:cNvPr>
              <p:cNvSpPr txBox="1"/>
              <p:nvPr/>
            </p:nvSpPr>
            <p:spPr>
              <a:xfrm>
                <a:off x="8576730" y="4824601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상품의 갯수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FCC424-8C48-485C-A296-25B8430CC883}"/>
                </a:ext>
              </a:extLst>
            </p:cNvPr>
            <p:cNvSpPr txBox="1"/>
            <p:nvPr/>
          </p:nvSpPr>
          <p:spPr>
            <a:xfrm>
              <a:off x="4592616" y="379597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3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불용어 제거</a:t>
            </a:r>
            <a:endParaRPr lang="en-US" altLang="ko-KR" b="1" dirty="0"/>
          </a:p>
          <a:p>
            <a:pPr lvl="1"/>
            <a:r>
              <a:rPr lang="ko-KR" altLang="en-US" dirty="0"/>
              <a:t>상품명 분석 과정에서 성능 저해를 불러 일으키는 큰 요소 제거</a:t>
            </a:r>
            <a:endParaRPr lang="en-US" altLang="ko-KR" dirty="0"/>
          </a:p>
          <a:p>
            <a:pPr lvl="1"/>
            <a:r>
              <a:rPr lang="ko-KR" altLang="en-US" dirty="0"/>
              <a:t>더 높은 정확도를 위해 특수문자와 큰 공백들</a:t>
            </a:r>
            <a:r>
              <a:rPr lang="en-US" altLang="ko-KR" dirty="0"/>
              <a:t>, </a:t>
            </a:r>
            <a:r>
              <a:rPr lang="ko-KR" altLang="en-US" dirty="0"/>
              <a:t>낱개의 문자들을 제거</a:t>
            </a:r>
            <a:endParaRPr lang="en-US" altLang="ko-KR" dirty="0"/>
          </a:p>
          <a:p>
            <a:pPr lvl="2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그</a:t>
            </a:r>
            <a:r>
              <a:rPr lang="en-US" altLang="ko-KR" dirty="0"/>
              <a:t>(</a:t>
            </a:r>
            <a:r>
              <a:rPr lang="ko-KR" altLang="en-US" dirty="0"/>
              <a:t>관사</a:t>
            </a:r>
            <a:r>
              <a:rPr lang="en-US" altLang="ko-KR" dirty="0"/>
              <a:t>), </a:t>
            </a:r>
            <a:r>
              <a:rPr lang="ko-KR" altLang="en-US" dirty="0"/>
              <a:t>와</a:t>
            </a:r>
            <a:r>
              <a:rPr lang="en-US" altLang="ko-KR" dirty="0"/>
              <a:t>(</a:t>
            </a:r>
            <a:r>
              <a:rPr lang="ko-KR" altLang="en-US" dirty="0"/>
              <a:t>전치사</a:t>
            </a:r>
            <a:r>
              <a:rPr lang="en-US" altLang="ko-KR" dirty="0"/>
              <a:t>), </a:t>
            </a:r>
            <a:r>
              <a:rPr lang="ko-KR" altLang="en-US" dirty="0"/>
              <a:t>그리고</a:t>
            </a:r>
            <a:r>
              <a:rPr lang="en-US" altLang="ko-KR" dirty="0"/>
              <a:t>(</a:t>
            </a:r>
            <a:r>
              <a:rPr lang="ko-KR" altLang="en-US" dirty="0"/>
              <a:t>접속사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형태소 분석</a:t>
            </a:r>
            <a:endParaRPr lang="en-US" altLang="ko-KR" b="1" dirty="0"/>
          </a:p>
          <a:p>
            <a:pPr lvl="1"/>
            <a:r>
              <a:rPr lang="ko-KR" altLang="en-US" dirty="0"/>
              <a:t>한 문장 내에서 각 단어 요소들이 문장 내 어떤 역할을 하고 있는지 분석</a:t>
            </a:r>
            <a:endParaRPr lang="en-US" altLang="ko-KR" dirty="0"/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기반의 한국어 형태소 분석기인 </a:t>
            </a:r>
            <a:r>
              <a:rPr lang="en-US" altLang="ko-KR" dirty="0"/>
              <a:t>Komoran</a:t>
            </a:r>
            <a:r>
              <a:rPr lang="ko-KR" altLang="en-US" dirty="0"/>
              <a:t>을 통하여 형태소 분석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차적으로 고유 상품명에 대해 형태소 분석을 진행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851F402-4871-4702-B94F-F60B073415BF}"/>
              </a:ext>
            </a:extLst>
          </p:cNvPr>
          <p:cNvGrpSpPr/>
          <p:nvPr/>
        </p:nvGrpSpPr>
        <p:grpSpPr>
          <a:xfrm>
            <a:off x="2846845" y="4590076"/>
            <a:ext cx="8572134" cy="1854025"/>
            <a:chOff x="2875590" y="4206608"/>
            <a:chExt cx="8572134" cy="18540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A7C74-D81C-481E-B89A-5158C7187D20}"/>
                </a:ext>
              </a:extLst>
            </p:cNvPr>
            <p:cNvSpPr txBox="1"/>
            <p:nvPr/>
          </p:nvSpPr>
          <p:spPr>
            <a:xfrm>
              <a:off x="3834797" y="4206608"/>
              <a:ext cx="65962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Komoran</a:t>
              </a:r>
              <a:r>
                <a:rPr lang="ko-KR" altLang="en-US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 한국어 형태소 분석기입니다</a:t>
              </a:r>
              <a:r>
                <a:rPr lang="en-US" altLang="ko-KR" sz="30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F3166E-CAAC-4553-A7D4-3B2B1696672E}"/>
                </a:ext>
              </a:extLst>
            </p:cNvPr>
            <p:cNvSpPr/>
            <p:nvPr/>
          </p:nvSpPr>
          <p:spPr>
            <a:xfrm>
              <a:off x="3924300" y="4228076"/>
              <a:ext cx="1558926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17178E-3A36-400C-A3BF-47740E1F22CE}"/>
                </a:ext>
              </a:extLst>
            </p:cNvPr>
            <p:cNvSpPr/>
            <p:nvPr/>
          </p:nvSpPr>
          <p:spPr>
            <a:xfrm>
              <a:off x="5483226" y="4228076"/>
              <a:ext cx="365124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89A7758-1BDB-4E7B-91A2-E81B9D336801}"/>
                </a:ext>
              </a:extLst>
            </p:cNvPr>
            <p:cNvSpPr/>
            <p:nvPr/>
          </p:nvSpPr>
          <p:spPr>
            <a:xfrm>
              <a:off x="5891212" y="4228076"/>
              <a:ext cx="1042987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88B802-BEC0-4138-8EBF-6A3D782FE357}"/>
                </a:ext>
              </a:extLst>
            </p:cNvPr>
            <p:cNvSpPr/>
            <p:nvPr/>
          </p:nvSpPr>
          <p:spPr>
            <a:xfrm>
              <a:off x="6977061" y="4228076"/>
              <a:ext cx="1093789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CACC5B-84A6-4A1D-A7A4-87A38408CECA}"/>
                </a:ext>
              </a:extLst>
            </p:cNvPr>
            <p:cNvSpPr/>
            <p:nvPr/>
          </p:nvSpPr>
          <p:spPr>
            <a:xfrm>
              <a:off x="8113712" y="4228076"/>
              <a:ext cx="1033463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D8179D-C216-471E-923C-A2A2853BF063}"/>
                </a:ext>
              </a:extLst>
            </p:cNvPr>
            <p:cNvSpPr/>
            <p:nvPr/>
          </p:nvSpPr>
          <p:spPr>
            <a:xfrm>
              <a:off x="9147175" y="4228076"/>
              <a:ext cx="1146175" cy="47478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8922920-D4F2-44DD-93FA-63E56CFE999D}"/>
                </a:ext>
              </a:extLst>
            </p:cNvPr>
            <p:cNvCxnSpPr>
              <a:cxnSpLocks/>
              <a:stCxn id="26" idx="2"/>
              <a:endCxn id="35" idx="0"/>
            </p:cNvCxnSpPr>
            <p:nvPr/>
          </p:nvCxnSpPr>
          <p:spPr>
            <a:xfrm flipH="1">
              <a:off x="3507334" y="4702860"/>
              <a:ext cx="1196429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61D02F-545D-429C-815F-684E0DE925C5}"/>
                </a:ext>
              </a:extLst>
            </p:cNvPr>
            <p:cNvSpPr txBox="1"/>
            <p:nvPr/>
          </p:nvSpPr>
          <p:spPr>
            <a:xfrm>
              <a:off x="2875590" y="5147757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외국어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(SL)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11B99DF-8524-406B-AE6A-A8ABCB5C6C89}"/>
                </a:ext>
              </a:extLst>
            </p:cNvPr>
            <p:cNvCxnSpPr>
              <a:cxnSpLocks/>
              <a:stCxn id="27" idx="2"/>
              <a:endCxn id="37" idx="0"/>
            </p:cNvCxnSpPr>
            <p:nvPr/>
          </p:nvCxnSpPr>
          <p:spPr>
            <a:xfrm flipH="1">
              <a:off x="5273987" y="4702860"/>
              <a:ext cx="39180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F7D6E8-F88F-4BF4-9414-F35B90AFE113}"/>
                </a:ext>
              </a:extLst>
            </p:cNvPr>
            <p:cNvSpPr txBox="1"/>
            <p:nvPr/>
          </p:nvSpPr>
          <p:spPr>
            <a:xfrm>
              <a:off x="4652663" y="5147757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보조사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(JX)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5E26DCB-CCDE-4A6C-B84B-C7992D64AAB3}"/>
                </a:ext>
              </a:extLst>
            </p:cNvPr>
            <p:cNvCxnSpPr>
              <a:cxnSpLocks/>
              <a:stCxn id="29" idx="2"/>
              <a:endCxn id="45" idx="0"/>
            </p:cNvCxnSpPr>
            <p:nvPr/>
          </p:nvCxnSpPr>
          <p:spPr>
            <a:xfrm>
              <a:off x="6412706" y="4702860"/>
              <a:ext cx="458117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10D2838-1A80-4E07-9EAA-4E7045CB8707}"/>
                </a:ext>
              </a:extLst>
            </p:cNvPr>
            <p:cNvCxnSpPr>
              <a:cxnSpLocks/>
              <a:stCxn id="30" idx="2"/>
              <a:endCxn id="45" idx="0"/>
            </p:cNvCxnSpPr>
            <p:nvPr/>
          </p:nvCxnSpPr>
          <p:spPr>
            <a:xfrm flipH="1">
              <a:off x="6870823" y="4702860"/>
              <a:ext cx="653133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CE78D23-F918-4C90-B429-B5EC0C680996}"/>
                </a:ext>
              </a:extLst>
            </p:cNvPr>
            <p:cNvCxnSpPr>
              <a:cxnSpLocks/>
              <a:stCxn id="32" idx="2"/>
              <a:endCxn id="46" idx="0"/>
            </p:cNvCxnSpPr>
            <p:nvPr/>
          </p:nvCxnSpPr>
          <p:spPr>
            <a:xfrm flipH="1">
              <a:off x="8630443" y="4702860"/>
              <a:ext cx="1" cy="4448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BB62178-C85E-4894-836C-EE94552A0513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9720263" y="4702860"/>
              <a:ext cx="805574" cy="43444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CDB4DB-FC78-44C5-811C-99AA1B4633D8}"/>
                </a:ext>
              </a:extLst>
            </p:cNvPr>
            <p:cNvSpPr txBox="1"/>
            <p:nvPr/>
          </p:nvSpPr>
          <p:spPr>
            <a:xfrm>
              <a:off x="603469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고유명사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379F99-58D0-4742-904B-E44B367E892D}"/>
                </a:ext>
              </a:extLst>
            </p:cNvPr>
            <p:cNvSpPr txBox="1"/>
            <p:nvPr/>
          </p:nvSpPr>
          <p:spPr>
            <a:xfrm>
              <a:off x="7794316" y="5147757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일반명사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(NNP)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1A635E-5849-45D9-A48D-B96D66B51214}"/>
                </a:ext>
              </a:extLst>
            </p:cNvPr>
            <p:cNvSpPr txBox="1"/>
            <p:nvPr/>
          </p:nvSpPr>
          <p:spPr>
            <a:xfrm>
              <a:off x="9603950" y="5137303"/>
              <a:ext cx="1843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긍정지정사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(VCP)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종결어미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(EF)</a:t>
              </a:r>
            </a:p>
            <a:p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</a:t>
              </a:r>
              <a:r>
                <a: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마침표</a:t>
              </a:r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(SF)</a:t>
              </a:r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C35C465-B76B-48BE-AAA6-C2AADF2BF92D}"/>
              </a:ext>
            </a:extLst>
          </p:cNvPr>
          <p:cNvSpPr txBox="1"/>
          <p:nvPr/>
        </p:nvSpPr>
        <p:spPr>
          <a:xfrm>
            <a:off x="3363717" y="44054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65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임베딩 벡터 생성</a:t>
            </a:r>
            <a:endParaRPr lang="en-US" altLang="ko-KR" b="1" dirty="0"/>
          </a:p>
          <a:p>
            <a:pPr lvl="1"/>
            <a:r>
              <a:rPr lang="en-US" altLang="ko-KR" dirty="0"/>
              <a:t>Word2Vec </a:t>
            </a:r>
            <a:r>
              <a:rPr lang="ko-KR" altLang="en-US" dirty="0"/>
              <a:t>모델을 이용하여 상품명으로부터 유의미한 단어들을 파생변수 추출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차원 공간으로 상품명을 매핑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03D5D72-E531-476F-A4C5-5D9D19776115}"/>
              </a:ext>
            </a:extLst>
          </p:cNvPr>
          <p:cNvGrpSpPr/>
          <p:nvPr/>
        </p:nvGrpSpPr>
        <p:grpSpPr>
          <a:xfrm>
            <a:off x="3932065" y="3036537"/>
            <a:ext cx="6401693" cy="2682629"/>
            <a:chOff x="3932065" y="2373034"/>
            <a:chExt cx="6401693" cy="26826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94B1BF-4268-4C5C-B46B-49CFB3E4D502}"/>
                </a:ext>
              </a:extLst>
            </p:cNvPr>
            <p:cNvGrpSpPr/>
            <p:nvPr/>
          </p:nvGrpSpPr>
          <p:grpSpPr>
            <a:xfrm>
              <a:off x="4509913" y="2373034"/>
              <a:ext cx="5245998" cy="1402451"/>
              <a:chOff x="4592616" y="3795977"/>
              <a:chExt cx="5245998" cy="140245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CDD76FC-C36F-41B6-9F14-35D29ACEA036}"/>
                  </a:ext>
                </a:extLst>
              </p:cNvPr>
              <p:cNvGrpSpPr/>
              <p:nvPr/>
            </p:nvGrpSpPr>
            <p:grpSpPr>
              <a:xfrm>
                <a:off x="4841840" y="3982916"/>
                <a:ext cx="4996774" cy="1215512"/>
                <a:chOff x="4841840" y="3982916"/>
                <a:chExt cx="4996774" cy="121551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36C2BB-D7D5-4D14-AFD6-F69F88C67B4D}"/>
                    </a:ext>
                  </a:extLst>
                </p:cNvPr>
                <p:cNvSpPr txBox="1"/>
                <p:nvPr/>
              </p:nvSpPr>
              <p:spPr>
                <a:xfrm>
                  <a:off x="5083312" y="3982916"/>
                  <a:ext cx="409919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테이트 남성 셀린니트 </a:t>
                  </a:r>
                  <a:r>
                    <a:rPr lang="en-US" altLang="ko-KR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3</a:t>
                  </a:r>
                  <a:r>
                    <a:rPr lang="ko-KR" altLang="en-US" sz="3000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종</a:t>
                  </a: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99B73C7-3F32-465E-A583-9A03ED34B835}"/>
                    </a:ext>
                  </a:extLst>
                </p:cNvPr>
                <p:cNvSpPr/>
                <p:nvPr/>
              </p:nvSpPr>
              <p:spPr>
                <a:xfrm>
                  <a:off x="5152292" y="4000500"/>
                  <a:ext cx="10699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957F78-A782-4B3B-9C8E-AF1EA177DA93}"/>
                    </a:ext>
                  </a:extLst>
                </p:cNvPr>
                <p:cNvSpPr/>
                <p:nvPr/>
              </p:nvSpPr>
              <p:spPr>
                <a:xfrm>
                  <a:off x="6247667" y="4001415"/>
                  <a:ext cx="727014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4441334-E91E-402B-85F1-483DB4F42C51}"/>
                    </a:ext>
                  </a:extLst>
                </p:cNvPr>
                <p:cNvSpPr/>
                <p:nvPr/>
              </p:nvSpPr>
              <p:spPr>
                <a:xfrm>
                  <a:off x="7000141" y="4000500"/>
                  <a:ext cx="1429483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7970-6361-4729-A1B9-52D3A119FC7F}"/>
                    </a:ext>
                  </a:extLst>
                </p:cNvPr>
                <p:cNvSpPr/>
                <p:nvPr/>
              </p:nvSpPr>
              <p:spPr>
                <a:xfrm>
                  <a:off x="8455084" y="4001415"/>
                  <a:ext cx="634147" cy="47478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31F7409D-0799-46CA-A642-ACB08E7D0656}"/>
                    </a:ext>
                  </a:extLst>
                </p:cNvPr>
                <p:cNvCxnSpPr>
                  <a:cxnSpLocks/>
                  <a:stCxn id="11" idx="2"/>
                  <a:endCxn id="19" idx="0"/>
                </p:cNvCxnSpPr>
                <p:nvPr/>
              </p:nvCxnSpPr>
              <p:spPr>
                <a:xfrm flipH="1">
                  <a:off x="5344542" y="4475284"/>
                  <a:ext cx="342707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D373022D-4597-438E-ADC8-8F41A97A373C}"/>
                    </a:ext>
                  </a:extLst>
                </p:cNvPr>
                <p:cNvCxnSpPr>
                  <a:cxnSpLocks/>
                  <a:stCxn id="12" idx="2"/>
                  <a:endCxn id="20" idx="0"/>
                </p:cNvCxnSpPr>
                <p:nvPr/>
              </p:nvCxnSpPr>
              <p:spPr>
                <a:xfrm flipH="1">
                  <a:off x="6405991" y="4476199"/>
                  <a:ext cx="205183" cy="35289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F613E707-2B7B-4F42-B2E4-2AC5E6C1394F}"/>
                    </a:ext>
                  </a:extLst>
                </p:cNvPr>
                <p:cNvCxnSpPr>
                  <a:cxnSpLocks/>
                  <a:stCxn id="13" idx="2"/>
                  <a:endCxn id="21" idx="0"/>
                </p:cNvCxnSpPr>
                <p:nvPr/>
              </p:nvCxnSpPr>
              <p:spPr>
                <a:xfrm flipH="1">
                  <a:off x="7714882" y="4475284"/>
                  <a:ext cx="1" cy="34931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440A709-006E-4F14-8C88-23D580BB1757}"/>
                    </a:ext>
                  </a:extLst>
                </p:cNvPr>
                <p:cNvCxnSpPr>
                  <a:cxnSpLocks/>
                  <a:stCxn id="14" idx="2"/>
                  <a:endCxn id="22" idx="0"/>
                </p:cNvCxnSpPr>
                <p:nvPr/>
              </p:nvCxnSpPr>
              <p:spPr>
                <a:xfrm>
                  <a:off x="8772158" y="4476199"/>
                  <a:ext cx="435514" cy="34840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5534B1-F8E7-4613-A911-7340DDC2140B}"/>
                    </a:ext>
                  </a:extLst>
                </p:cNvPr>
                <p:cNvSpPr txBox="1"/>
                <p:nvPr/>
              </p:nvSpPr>
              <p:spPr>
                <a:xfrm>
                  <a:off x="4841840" y="482460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브랜드명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DF61C4-2FAE-4DBF-8471-01EB983B0BC4}"/>
                    </a:ext>
                  </a:extLst>
                </p:cNvPr>
                <p:cNvSpPr txBox="1"/>
                <p:nvPr/>
              </p:nvSpPr>
              <p:spPr>
                <a:xfrm>
                  <a:off x="6108473" y="4829096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성별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14D593-FD72-4A1C-AB1E-BA61460EAEDB}"/>
                    </a:ext>
                  </a:extLst>
                </p:cNvPr>
                <p:cNvSpPr txBox="1"/>
                <p:nvPr/>
              </p:nvSpPr>
              <p:spPr>
                <a:xfrm>
                  <a:off x="708394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종류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7C082B-B9BB-45B5-8FE7-328CCFC3AAA8}"/>
                    </a:ext>
                  </a:extLst>
                </p:cNvPr>
                <p:cNvSpPr txBox="1"/>
                <p:nvPr/>
              </p:nvSpPr>
              <p:spPr>
                <a:xfrm>
                  <a:off x="8576730" y="4824601"/>
                  <a:ext cx="12618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상품의 갯수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F9FF1E-8957-4D70-BC06-D1A068C272CF}"/>
                  </a:ext>
                </a:extLst>
              </p:cNvPr>
              <p:cNvSpPr txBox="1"/>
              <p:nvPr/>
            </p:nvSpPr>
            <p:spPr>
              <a:xfrm>
                <a:off x="4592616" y="3795977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Ex)</a:t>
                </a:r>
                <a:endPara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6E3058-B70A-42E9-85FE-8D3583F0D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628"/>
            <a:stretch/>
          </p:blipFill>
          <p:spPr>
            <a:xfrm>
              <a:off x="3932065" y="4910986"/>
              <a:ext cx="6401693" cy="144677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B1794A2-47F0-4AAC-9408-ACFA2ACC3D6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4610100" y="3770990"/>
              <a:ext cx="651739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517D7EB-6E85-4128-9DE2-BBD6E0977C3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6237306" y="3775485"/>
              <a:ext cx="85982" cy="113100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6848BFC-9615-4164-9F72-D17D0178C644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7632179" y="3770990"/>
              <a:ext cx="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026BFD7-5352-4ED7-9919-350649EDCB68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124969" y="3770990"/>
              <a:ext cx="728810" cy="11355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8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1E334D-477B-4F41-BFEB-37612E1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 </a:t>
            </a:r>
            <a:r>
              <a:rPr lang="en-US" altLang="ko-KR" sz="1600" dirty="0"/>
              <a:t>Natural Language Processing</a:t>
            </a:r>
            <a:endParaRPr lang="ko-KR" altLang="en-US" sz="1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A3586B-80A9-47A5-9B6F-D05768D3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PCA</a:t>
            </a:r>
            <a:r>
              <a:rPr lang="ko-KR" altLang="en-US" b="1" dirty="0"/>
              <a:t>를 통해서 차원 축소</a:t>
            </a:r>
            <a:endParaRPr lang="en-US" altLang="ko-KR" b="1" dirty="0"/>
          </a:p>
          <a:p>
            <a:pPr lvl="1"/>
            <a:r>
              <a:rPr lang="ko-KR" altLang="en-US" dirty="0"/>
              <a:t>모델이 데이터를 해석하는 능력에 있어서 변수의 수를 조절해줄 필요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78A811-582F-4115-8646-D0EF6479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12" y="2081491"/>
            <a:ext cx="5608999" cy="46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0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특성 공학</a:t>
            </a:r>
            <a:br>
              <a:rPr kumimoji="1" lang="en-US" altLang="ko-KR" dirty="0"/>
            </a:br>
            <a:r>
              <a:rPr kumimoji="1" lang="en-US" altLang="ko-KR" sz="2800" dirty="0"/>
              <a:t>Feature Engineering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129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결합</a:t>
            </a: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2A3485-E86B-43AD-9788-6B85E97E6736}"/>
              </a:ext>
            </a:extLst>
          </p:cNvPr>
          <p:cNvGrpSpPr/>
          <p:nvPr/>
        </p:nvGrpSpPr>
        <p:grpSpPr>
          <a:xfrm>
            <a:off x="3160064" y="4215589"/>
            <a:ext cx="3267075" cy="2337536"/>
            <a:chOff x="3314700" y="4386837"/>
            <a:chExt cx="3267075" cy="2337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511B7-4AFF-4261-ADA2-6CDF415F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4700" y="4386837"/>
              <a:ext cx="3267075" cy="20572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A4EE1D-F5D9-4F55-8AFE-7E798EE66FE2}"/>
                </a:ext>
              </a:extLst>
            </p:cNvPr>
            <p:cNvSpPr txBox="1"/>
            <p:nvPr/>
          </p:nvSpPr>
          <p:spPr>
            <a:xfrm>
              <a:off x="4094477" y="6416596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3C387A-03B3-4220-8FA2-43304EE585F0}"/>
              </a:ext>
            </a:extLst>
          </p:cNvPr>
          <p:cNvGrpSpPr/>
          <p:nvPr/>
        </p:nvGrpSpPr>
        <p:grpSpPr>
          <a:xfrm>
            <a:off x="3160064" y="1791023"/>
            <a:ext cx="3267075" cy="2258295"/>
            <a:chOff x="3314698" y="2083291"/>
            <a:chExt cx="3267075" cy="2258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DAB9C5-5209-4B2A-B049-3A4FF0B06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698" y="2083291"/>
              <a:ext cx="3267075" cy="19660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F9F5C3-DC6B-492D-9285-2B5C1F590340}"/>
                </a:ext>
              </a:extLst>
            </p:cNvPr>
            <p:cNvSpPr txBox="1"/>
            <p:nvPr/>
          </p:nvSpPr>
          <p:spPr>
            <a:xfrm>
              <a:off x="4435113" y="403380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0CD1E7-37B0-439C-B841-EBF5FCB3C8EA}"/>
              </a:ext>
            </a:extLst>
          </p:cNvPr>
          <p:cNvGrpSpPr/>
          <p:nvPr/>
        </p:nvGrpSpPr>
        <p:grpSpPr>
          <a:xfrm>
            <a:off x="7371458" y="2796543"/>
            <a:ext cx="4482415" cy="2838092"/>
            <a:chOff x="7666794" y="2571750"/>
            <a:chExt cx="4482415" cy="283809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733DAF-0CD9-4A5D-BD4A-EC5EBD30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794" y="2571750"/>
              <a:ext cx="4482415" cy="22805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9D32E-1099-415C-8B59-5812B4FC6205}"/>
                </a:ext>
              </a:extLst>
            </p:cNvPr>
            <p:cNvSpPr txBox="1"/>
            <p:nvPr/>
          </p:nvSpPr>
          <p:spPr>
            <a:xfrm>
              <a:off x="8713603" y="4886622"/>
              <a:ext cx="2388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네이버 트랜드 데이터와 결합된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28C150-8875-4318-8AA5-F5A965DCBEC8}"/>
              </a:ext>
            </a:extLst>
          </p:cNvPr>
          <p:cNvSpPr/>
          <p:nvPr/>
        </p:nvSpPr>
        <p:spPr>
          <a:xfrm rot="2382948">
            <a:off x="6485365" y="2955982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390238-AAC7-47E0-B0DE-6E18EDAFAEDC}"/>
              </a:ext>
            </a:extLst>
          </p:cNvPr>
          <p:cNvSpPr/>
          <p:nvPr/>
        </p:nvSpPr>
        <p:spPr>
          <a:xfrm rot="19335742">
            <a:off x="6479736" y="4964088"/>
            <a:ext cx="819150" cy="238871"/>
          </a:xfrm>
          <a:prstGeom prst="rightArrow">
            <a:avLst/>
          </a:prstGeom>
          <a:solidFill>
            <a:srgbClr val="F1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21E8D-BAEC-484C-B024-BB3F651353B9}"/>
              </a:ext>
            </a:extLst>
          </p:cNvPr>
          <p:cNvSpPr/>
          <p:nvPr/>
        </p:nvSpPr>
        <p:spPr>
          <a:xfrm>
            <a:off x="11582754" y="2901138"/>
            <a:ext cx="271119" cy="2175971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AF11C6-236A-4950-A131-3E12BB207CAA}"/>
              </a:ext>
            </a:extLst>
          </p:cNvPr>
          <p:cNvSpPr/>
          <p:nvPr/>
        </p:nvSpPr>
        <p:spPr>
          <a:xfrm>
            <a:off x="5391868" y="1760855"/>
            <a:ext cx="271119" cy="1845945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AC2371-ABA3-4CDD-80F8-87CFD7F3ADAC}"/>
              </a:ext>
            </a:extLst>
          </p:cNvPr>
          <p:cNvSpPr/>
          <p:nvPr/>
        </p:nvSpPr>
        <p:spPr>
          <a:xfrm>
            <a:off x="3629839" y="4215589"/>
            <a:ext cx="2797299" cy="272767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5E788-78A0-4BD0-9AB7-301703BECA3B}"/>
              </a:ext>
            </a:extLst>
          </p:cNvPr>
          <p:cNvSpPr/>
          <p:nvPr/>
        </p:nvSpPr>
        <p:spPr>
          <a:xfrm>
            <a:off x="3160064" y="1732348"/>
            <a:ext cx="634696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661F05-A83E-4222-9430-C501A0AA54E5}"/>
              </a:ext>
            </a:extLst>
          </p:cNvPr>
          <p:cNvSpPr/>
          <p:nvPr/>
        </p:nvSpPr>
        <p:spPr>
          <a:xfrm>
            <a:off x="3193705" y="4215589"/>
            <a:ext cx="402494" cy="1845945"/>
          </a:xfrm>
          <a:prstGeom prst="rect">
            <a:avLst/>
          </a:prstGeom>
          <a:noFill/>
          <a:ln w="19050">
            <a:solidFill>
              <a:srgbClr val="3340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평일 </a:t>
            </a:r>
            <a:r>
              <a:rPr lang="en-US" altLang="ko-KR" b="1" dirty="0"/>
              <a:t>/ </a:t>
            </a:r>
            <a:r>
              <a:rPr lang="ko-KR" altLang="en-US" b="1" dirty="0"/>
              <a:t>휴일</a:t>
            </a:r>
            <a:endParaRPr lang="en-US" altLang="ko-KR" b="1" dirty="0"/>
          </a:p>
          <a:p>
            <a:pPr lvl="1"/>
            <a:r>
              <a:rPr lang="en-US" altLang="ko-KR" dirty="0"/>
              <a:t>EDA</a:t>
            </a:r>
            <a:r>
              <a:rPr lang="ko-KR" altLang="en-US" dirty="0"/>
              <a:t>에서 주말</a:t>
            </a:r>
            <a:r>
              <a:rPr lang="en-US" altLang="ko-KR" dirty="0"/>
              <a:t>(</a:t>
            </a:r>
            <a:r>
              <a:rPr lang="ko-KR" altLang="en-US" dirty="0"/>
              <a:t>토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에 상품 판매가 높았음</a:t>
            </a:r>
            <a:endParaRPr lang="en-US" altLang="ko-KR" dirty="0"/>
          </a:p>
          <a:p>
            <a:pPr lvl="1"/>
            <a:r>
              <a:rPr lang="ko-KR" altLang="en-US" dirty="0"/>
              <a:t>휴일이 있는 특정 주간에 판매량이 높았음을 이용하여 피처 생성</a:t>
            </a:r>
            <a:endParaRPr lang="en-US" altLang="ko-KR" dirty="0"/>
          </a:p>
          <a:p>
            <a:pPr lvl="1"/>
            <a:r>
              <a:rPr lang="ko-KR" altLang="en-US" dirty="0"/>
              <a:t>휴일에 따른 상품 판매차이를 고려</a:t>
            </a:r>
            <a:endParaRPr lang="en-US" altLang="ko-KR" b="1" dirty="0"/>
          </a:p>
          <a:p>
            <a:r>
              <a:rPr lang="ko-KR" altLang="en-US" b="1" dirty="0"/>
              <a:t>남성 </a:t>
            </a:r>
            <a:r>
              <a:rPr lang="en-US" altLang="ko-KR" b="1" dirty="0"/>
              <a:t>/ </a:t>
            </a:r>
            <a:r>
              <a:rPr lang="ko-KR" altLang="en-US" b="1" dirty="0"/>
              <a:t>여성</a:t>
            </a:r>
            <a:endParaRPr lang="en-US" altLang="ko-KR" b="1" dirty="0"/>
          </a:p>
          <a:p>
            <a:pPr lvl="1"/>
            <a:r>
              <a:rPr lang="ko-KR" altLang="en-US" dirty="0"/>
              <a:t>같은 상품</a:t>
            </a:r>
            <a:r>
              <a:rPr lang="en-US" altLang="ko-KR" dirty="0"/>
              <a:t>(</a:t>
            </a:r>
            <a:r>
              <a:rPr lang="ko-KR" altLang="en-US" dirty="0"/>
              <a:t>주로 의류</a:t>
            </a:r>
            <a:r>
              <a:rPr lang="en-US" altLang="ko-KR" dirty="0"/>
              <a:t>)</a:t>
            </a:r>
            <a:r>
              <a:rPr lang="ko-KR" altLang="en-US" dirty="0"/>
              <a:t>일지라도</a:t>
            </a:r>
            <a:r>
              <a:rPr lang="en-US" altLang="ko-KR" dirty="0"/>
              <a:t>, </a:t>
            </a:r>
            <a:r>
              <a:rPr lang="ko-KR" altLang="en-US" dirty="0"/>
              <a:t>남성</a:t>
            </a:r>
            <a:r>
              <a:rPr lang="en-US" altLang="ko-KR" dirty="0"/>
              <a:t>/</a:t>
            </a:r>
            <a:r>
              <a:rPr lang="ko-KR" altLang="en-US" dirty="0"/>
              <a:t>여성에 따라 상품의 판매량이 다른 것을 확인</a:t>
            </a:r>
            <a:endParaRPr lang="en-US" altLang="ko-KR" dirty="0"/>
          </a:p>
          <a:p>
            <a:pPr lvl="1"/>
            <a:r>
              <a:rPr lang="ko-KR" altLang="en-US" dirty="0"/>
              <a:t>성별에 따른 상품 판매차이를 고려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666B2-DC55-4188-9F2B-7CEB1A3E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19" y="4472408"/>
            <a:ext cx="7972425" cy="1314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1AC0ED-9936-464F-91C9-6E16F24A71DB}"/>
              </a:ext>
            </a:extLst>
          </p:cNvPr>
          <p:cNvSpPr/>
          <p:nvPr/>
        </p:nvSpPr>
        <p:spPr>
          <a:xfrm>
            <a:off x="7601683" y="4489992"/>
            <a:ext cx="342900" cy="1314450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AF95FB-34C4-4580-9058-56370733548B}"/>
              </a:ext>
            </a:extLst>
          </p:cNvPr>
          <p:cNvSpPr/>
          <p:nvPr/>
        </p:nvSpPr>
        <p:spPr>
          <a:xfrm>
            <a:off x="10182958" y="4489992"/>
            <a:ext cx="1060794" cy="1296866"/>
          </a:xfrm>
          <a:prstGeom prst="rect">
            <a:avLst/>
          </a:prstGeom>
          <a:noFill/>
          <a:ln w="19050">
            <a:solidFill>
              <a:srgbClr val="F14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2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무이자 </a:t>
            </a:r>
            <a:r>
              <a:rPr lang="en-US" altLang="ko-KR" b="1" dirty="0"/>
              <a:t>/ </a:t>
            </a:r>
            <a:r>
              <a:rPr lang="ko-KR" altLang="en-US" b="1" dirty="0"/>
              <a:t>일시불</a:t>
            </a:r>
            <a:endParaRPr lang="en-US" altLang="ko-KR" b="1" dirty="0"/>
          </a:p>
          <a:p>
            <a:pPr lvl="1"/>
            <a:r>
              <a:rPr lang="ko-KR" altLang="en-US" dirty="0"/>
              <a:t>가전과 같이 판매가격이 높은 상품들은 구입 방법으로 무이자</a:t>
            </a:r>
            <a:r>
              <a:rPr lang="en-US" altLang="ko-KR" dirty="0"/>
              <a:t>, </a:t>
            </a:r>
            <a:r>
              <a:rPr lang="ko-KR" altLang="en-US" dirty="0"/>
              <a:t>일시불 선택가능</a:t>
            </a:r>
            <a:endParaRPr lang="en-US" altLang="ko-KR" dirty="0"/>
          </a:p>
          <a:p>
            <a:pPr lvl="1"/>
            <a:r>
              <a:rPr lang="ko-KR" altLang="en-US" dirty="0"/>
              <a:t>일시불이 무이자보다 가격이 저렴</a:t>
            </a:r>
            <a:endParaRPr lang="en-US" altLang="ko-KR" b="1" dirty="0"/>
          </a:p>
          <a:p>
            <a:r>
              <a:rPr lang="ko-KR" altLang="en-US" b="1" dirty="0"/>
              <a:t>상품별 방영 횟수</a:t>
            </a:r>
            <a:endParaRPr lang="en-US" altLang="ko-KR" b="1" dirty="0"/>
          </a:p>
          <a:p>
            <a:pPr lvl="1"/>
            <a:r>
              <a:rPr lang="ko-KR" altLang="en-US" dirty="0"/>
              <a:t>주력 상품의 경우</a:t>
            </a:r>
            <a:r>
              <a:rPr lang="en-US" altLang="ko-KR" dirty="0"/>
              <a:t>, 1</a:t>
            </a:r>
            <a:r>
              <a:rPr lang="ko-KR" altLang="en-US" dirty="0"/>
              <a:t>회성이 아닌 여러 번 방영을 통해 수익을 극대화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판매횟수와 취급액의 관계를 확인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38</a:t>
            </a:fld>
            <a:endParaRPr kumimoji="1" lang="ko-Kore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CBD1EC9-614F-4F6D-BD99-DCE325118E2A}"/>
              </a:ext>
            </a:extLst>
          </p:cNvPr>
          <p:cNvGrpSpPr/>
          <p:nvPr/>
        </p:nvGrpSpPr>
        <p:grpSpPr>
          <a:xfrm>
            <a:off x="8499427" y="3527111"/>
            <a:ext cx="3111900" cy="2976271"/>
            <a:chOff x="2984100" y="3838903"/>
            <a:chExt cx="3111900" cy="2976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9152AC-1BED-4BDB-A055-7FF11253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100" y="3838903"/>
              <a:ext cx="3014273" cy="265707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13D94E-9350-419F-9E12-CE9197B18D96}"/>
                </a:ext>
              </a:extLst>
            </p:cNvPr>
            <p:cNvSpPr/>
            <p:nvPr/>
          </p:nvSpPr>
          <p:spPr>
            <a:xfrm>
              <a:off x="5325322" y="3838903"/>
              <a:ext cx="770678" cy="2754294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9ABECC-706F-4BE1-B003-7736A84BE81E}"/>
                </a:ext>
              </a:extLst>
            </p:cNvPr>
            <p:cNvSpPr txBox="1"/>
            <p:nvPr/>
          </p:nvSpPr>
          <p:spPr>
            <a:xfrm>
              <a:off x="3617439" y="6507397"/>
              <a:ext cx="174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상품별 방영 횟수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36AC88-61DD-459C-9BE6-F880767574B6}"/>
              </a:ext>
            </a:extLst>
          </p:cNvPr>
          <p:cNvGrpSpPr/>
          <p:nvPr/>
        </p:nvGrpSpPr>
        <p:grpSpPr>
          <a:xfrm>
            <a:off x="2709998" y="4393180"/>
            <a:ext cx="5494979" cy="1625532"/>
            <a:chOff x="6460410" y="4434219"/>
            <a:chExt cx="5494979" cy="16255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91ECBE-9AFC-499E-A35A-478AC9E5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410" y="4434219"/>
              <a:ext cx="5494979" cy="12875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C04ADC-4AF3-4FE0-9C1E-89603922E4D1}"/>
                </a:ext>
              </a:extLst>
            </p:cNvPr>
            <p:cNvSpPr/>
            <p:nvPr/>
          </p:nvSpPr>
          <p:spPr>
            <a:xfrm>
              <a:off x="9214249" y="4434219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ADDBB0-1B33-41E4-84B3-A7BFF83E553A}"/>
                </a:ext>
              </a:extLst>
            </p:cNvPr>
            <p:cNvSpPr/>
            <p:nvPr/>
          </p:nvSpPr>
          <p:spPr>
            <a:xfrm>
              <a:off x="9226949" y="5090697"/>
              <a:ext cx="396051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0D1948-281D-4474-B4EB-331B202BB305}"/>
                </a:ext>
              </a:extLst>
            </p:cNvPr>
            <p:cNvSpPr/>
            <p:nvPr/>
          </p:nvSpPr>
          <p:spPr>
            <a:xfrm>
              <a:off x="11265904" y="4654550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B6C6A89-FC7F-47C3-891E-8F174D97CE8D}"/>
                </a:ext>
              </a:extLst>
            </p:cNvPr>
            <p:cNvSpPr/>
            <p:nvPr/>
          </p:nvSpPr>
          <p:spPr>
            <a:xfrm>
              <a:off x="11265903" y="5293869"/>
              <a:ext cx="689485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521DC1-1CBF-44A1-BFD6-984BC6846E4E}"/>
                </a:ext>
              </a:extLst>
            </p:cNvPr>
            <p:cNvSpPr/>
            <p:nvPr/>
          </p:nvSpPr>
          <p:spPr>
            <a:xfrm>
              <a:off x="10728819" y="465454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5ADDD1-1580-457E-B927-FB9ABF625ABA}"/>
                </a:ext>
              </a:extLst>
            </p:cNvPr>
            <p:cNvSpPr/>
            <p:nvPr/>
          </p:nvSpPr>
          <p:spPr>
            <a:xfrm>
              <a:off x="10728819" y="5293869"/>
              <a:ext cx="396052" cy="220331"/>
            </a:xfrm>
            <a:prstGeom prst="rect">
              <a:avLst/>
            </a:prstGeom>
            <a:noFill/>
            <a:ln w="19050">
              <a:solidFill>
                <a:srgbClr val="F141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C9BA44-5D4B-464D-8562-589837373CF6}"/>
                </a:ext>
              </a:extLst>
            </p:cNvPr>
            <p:cNvSpPr txBox="1"/>
            <p:nvPr/>
          </p:nvSpPr>
          <p:spPr>
            <a:xfrm>
              <a:off x="8578552" y="5751974"/>
              <a:ext cx="16674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무이자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일시불 예시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71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생성하기 </a:t>
            </a:r>
            <a:r>
              <a:rPr lang="en-US" altLang="ko-KR" sz="1400" dirty="0"/>
              <a:t>Feature Generation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방송 재핑타임 </a:t>
            </a:r>
            <a:r>
              <a:rPr lang="en-US" altLang="ko-KR" sz="1400" b="1" dirty="0"/>
              <a:t>Zapping Time</a:t>
            </a:r>
            <a:endParaRPr lang="en-US" altLang="ko-KR" b="1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인기 프로그램이 끝난 뒤 시청자들이 리모컨을 들고 채널을 돌리는 짧은 순간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MBC, JTBC</a:t>
            </a:r>
            <a:r>
              <a:rPr lang="ko-KR" altLang="en-US" dirty="0"/>
              <a:t>의 사이에 있으므로</a:t>
            </a:r>
            <a:r>
              <a:rPr lang="en-US" altLang="ko-KR" dirty="0"/>
              <a:t>, </a:t>
            </a:r>
            <a:r>
              <a:rPr lang="ko-KR" altLang="en-US" dirty="0"/>
              <a:t>해당 채널들의 주요 방영표를 참고하여 이들을 재핑타임 확인가능</a:t>
            </a:r>
            <a:endParaRPr lang="en-US" altLang="ko-KR" dirty="0"/>
          </a:p>
          <a:p>
            <a:r>
              <a:rPr lang="ko-KR" altLang="en-US" b="1" dirty="0"/>
              <a:t>방송 골든타임 </a:t>
            </a:r>
            <a:r>
              <a:rPr lang="en-US" altLang="ko-KR" sz="1400" b="1" dirty="0"/>
              <a:t>Golden Time</a:t>
            </a:r>
            <a:endParaRPr lang="en-US" altLang="ko-KR" b="1" dirty="0"/>
          </a:p>
          <a:p>
            <a:pPr lvl="1"/>
            <a:r>
              <a:rPr lang="ko-KR" altLang="en-US" dirty="0"/>
              <a:t>시청취율이 높아서 광고비가 가장 비싼 방송 시간대</a:t>
            </a:r>
            <a:endParaRPr lang="en-US" altLang="ko-KR" dirty="0"/>
          </a:p>
          <a:p>
            <a:pPr lvl="1"/>
            <a:r>
              <a:rPr lang="ko-KR" altLang="en-US" dirty="0"/>
              <a:t>평일은 오후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밤 </a:t>
            </a:r>
            <a:r>
              <a:rPr lang="en-US" altLang="ko-KR" dirty="0"/>
              <a:t>12</a:t>
            </a:r>
            <a:r>
              <a:rPr lang="ko-KR" altLang="en-US" dirty="0"/>
              <a:t>시 사이</a:t>
            </a:r>
            <a:r>
              <a:rPr lang="en-US" altLang="ko-KR" dirty="0"/>
              <a:t>, </a:t>
            </a:r>
            <a:r>
              <a:rPr lang="ko-KR" altLang="en-US" dirty="0"/>
              <a:t>토요일은 오후 </a:t>
            </a:r>
            <a:r>
              <a:rPr lang="en-US" altLang="ko-KR" dirty="0"/>
              <a:t>7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</a:t>
            </a:r>
            <a:r>
              <a:rPr lang="en-US" altLang="ko-KR" dirty="0"/>
              <a:t>, </a:t>
            </a:r>
            <a:r>
              <a:rPr lang="ko-KR" altLang="en-US" dirty="0"/>
              <a:t>일요일은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~ </a:t>
            </a:r>
            <a:r>
              <a:rPr lang="ko-KR" altLang="en-US" dirty="0"/>
              <a:t>오후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 사이가 황금시간대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39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14229-F86C-4028-96BD-CC114E1D395F}"/>
              </a:ext>
            </a:extLst>
          </p:cNvPr>
          <p:cNvSpPr txBox="1"/>
          <p:nvPr/>
        </p:nvSpPr>
        <p:spPr>
          <a:xfrm>
            <a:off x="2373922" y="6304002"/>
            <a:ext cx="5284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2"/>
              </a:rPr>
              <a:t>http://plus.hankyung.com/apps/newsinside.view?aid=202003096861A</a:t>
            </a:r>
            <a:endParaRPr lang="en-US" altLang="ko-KR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https://ko.wikipedia.org/wiki/%ED%99%A9%EA%B8%88%EC%8B%9C%EA%B0%84%EB%8C%80</a:t>
            </a:r>
            <a:r>
              <a:rPr lang="en-US" altLang="ko-KR" sz="10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0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50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67A0E-7A86-5048-8D79-ADBB6B13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데이터 설명 </a:t>
            </a:r>
            <a:r>
              <a:rPr kumimoji="1" lang="en-US" altLang="ko-KR" sz="1400" dirty="0"/>
              <a:t>Data Description</a:t>
            </a:r>
            <a:endParaRPr kumimoji="1" lang="en-US" altLang="ko-KR" dirty="0"/>
          </a:p>
          <a:p>
            <a:r>
              <a:rPr kumimoji="1" lang="ko-KR" altLang="en-US" dirty="0"/>
              <a:t>탐색적 데이터 분석 </a:t>
            </a:r>
            <a:r>
              <a:rPr kumimoji="1" lang="en-US" altLang="ko-KR" sz="1400" dirty="0"/>
              <a:t>Exploratory Data Analysis</a:t>
            </a:r>
            <a:endParaRPr kumimoji="1" lang="en-US" altLang="ko-KR" dirty="0"/>
          </a:p>
          <a:p>
            <a:r>
              <a:rPr kumimoji="1" lang="ko-KR" altLang="en-US" dirty="0"/>
              <a:t>데이터 전처리 </a:t>
            </a:r>
            <a:r>
              <a:rPr kumimoji="1" lang="en-US" altLang="ko-KR" sz="1400" dirty="0"/>
              <a:t>Data Preprocessing</a:t>
            </a:r>
            <a:endParaRPr kumimoji="1" lang="en-US" altLang="ko-KR" dirty="0"/>
          </a:p>
          <a:p>
            <a:r>
              <a:rPr kumimoji="1" lang="ko-KR" altLang="en-US" dirty="0"/>
              <a:t>특성 공학 </a:t>
            </a:r>
            <a:r>
              <a:rPr kumimoji="1" lang="en-US" altLang="ko-KR" sz="1400" dirty="0"/>
              <a:t>Feature Engineering</a:t>
            </a:r>
            <a:endParaRPr kumimoji="1" lang="en-US" altLang="ko-KR" dirty="0"/>
          </a:p>
          <a:p>
            <a:r>
              <a:rPr kumimoji="1" lang="ko-KR" altLang="en-US" dirty="0"/>
              <a:t>모델링 </a:t>
            </a:r>
            <a:r>
              <a:rPr kumimoji="1" lang="en-US" altLang="ko-KR" sz="1400" dirty="0"/>
              <a:t>Modeling</a:t>
            </a:r>
            <a:endParaRPr kumimoji="1" lang="en-US" altLang="ko-KR" dirty="0"/>
          </a:p>
          <a:p>
            <a:r>
              <a:rPr kumimoji="1" lang="ko-KR" altLang="en-US" dirty="0"/>
              <a:t>성능평가 </a:t>
            </a:r>
            <a:r>
              <a:rPr kumimoji="1" lang="en-US" altLang="ko-KR" sz="1400" dirty="0"/>
              <a:t>Testing</a:t>
            </a:r>
            <a:endParaRPr kumimoji="1" lang="en-US" altLang="ko-KR" dirty="0"/>
          </a:p>
          <a:p>
            <a:r>
              <a:rPr kumimoji="1" lang="ko-KR" altLang="en-US" dirty="0"/>
              <a:t>결론 및 토론 </a:t>
            </a:r>
            <a:r>
              <a:rPr kumimoji="1" lang="en-US" altLang="ko-KR" sz="1400" dirty="0"/>
              <a:t>Conclusion &amp; Discussion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56AA12-D88D-064B-A009-7A9792520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95060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생성된 피처들 사이의 상관계수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40</a:t>
            </a:fld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6AC59D-0AC9-4EF4-9A82-BFC275D2E32D}"/>
              </a:ext>
            </a:extLst>
          </p:cNvPr>
          <p:cNvGrpSpPr/>
          <p:nvPr/>
        </p:nvGrpSpPr>
        <p:grpSpPr>
          <a:xfrm>
            <a:off x="3421793" y="1635720"/>
            <a:ext cx="7246026" cy="5183775"/>
            <a:chOff x="2357924" y="1635720"/>
            <a:chExt cx="7246026" cy="51837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AB0BE3E-AFAC-4C00-8BDB-6C6DE905A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565" y="1635720"/>
              <a:ext cx="4947385" cy="518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26963-F026-45CD-B404-288D26CDE96C}"/>
                </a:ext>
              </a:extLst>
            </p:cNvPr>
            <p:cNvSpPr/>
            <p:nvPr/>
          </p:nvSpPr>
          <p:spPr>
            <a:xfrm>
              <a:off x="4879974" y="2147742"/>
              <a:ext cx="4085431" cy="9380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A0B038-8FAC-4135-8AAD-E66525697176}"/>
                </a:ext>
              </a:extLst>
            </p:cNvPr>
            <p:cNvSpPr txBox="1"/>
            <p:nvPr/>
          </p:nvSpPr>
          <p:spPr>
            <a:xfrm>
              <a:off x="2357924" y="2555993"/>
              <a:ext cx="18277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취급액은 앞서 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자연어 처리된 피처와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상대적으로 상관계수가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높은 것을 확인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1A31303-2CE8-4A81-9C82-BE3A439B186E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3271796" y="2194646"/>
              <a:ext cx="1608178" cy="36134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59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A24062-971D-4079-BFFA-B4210A03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 선택하기 </a:t>
            </a:r>
            <a:r>
              <a:rPr lang="en-US" altLang="ko-KR" sz="1400" dirty="0"/>
              <a:t>Feature Selection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C27375-4B82-4ABD-9B93-DA15CF35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최종 선택된 피처들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41</a:t>
            </a:fld>
            <a:endParaRPr kumimoji="1" lang="ko-Kore-KR" altLang="en-US" dirty="0"/>
          </a:p>
        </p:txBody>
      </p: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E92AFC96-CD42-4C16-B26E-624E9D7C8757}"/>
              </a:ext>
            </a:extLst>
          </p:cNvPr>
          <p:cNvGrpSpPr/>
          <p:nvPr/>
        </p:nvGrpSpPr>
        <p:grpSpPr>
          <a:xfrm>
            <a:off x="2881528" y="2447162"/>
            <a:ext cx="9246849" cy="3611134"/>
            <a:chOff x="2725615" y="2540977"/>
            <a:chExt cx="9246849" cy="36111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AB45561-C0F9-4F4C-BC5C-99910DB7202B}"/>
                </a:ext>
              </a:extLst>
            </p:cNvPr>
            <p:cNvGrpSpPr/>
            <p:nvPr/>
          </p:nvGrpSpPr>
          <p:grpSpPr>
            <a:xfrm>
              <a:off x="2881528" y="2698458"/>
              <a:ext cx="6937734" cy="2893100"/>
              <a:chOff x="3664044" y="2388939"/>
              <a:chExt cx="6937734" cy="28931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BD852-E9FC-4627-88BC-2910337AB025}"/>
                  </a:ext>
                </a:extLst>
              </p:cNvPr>
              <p:cNvSpPr txBox="1"/>
              <p:nvPr/>
            </p:nvSpPr>
            <p:spPr>
              <a:xfrm>
                <a:off x="3664045" y="2388939"/>
                <a:ext cx="6937733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_Mon’,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_Tue',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_Wed’,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_Thu',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_Fri’, 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_Sat',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_Sun’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주간누적방영횟수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'prime_time’, 'MBC_Zapping', 'JTBC_Zapping’,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마더코드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상품코드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네이버 트랜드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_0',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_2',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_3',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_4',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_5’,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_6',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_7',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_8',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_9',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상품군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_10',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'embed_0', 'embed_1', 'embed_2', 'embed_3', 'embed_4’, 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'embed_5', 'embed_6', 'embed_7', 'embed_8', 'embed_9’,</a:t>
                </a: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남성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여성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일시불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무이자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', 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휴일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'</a:t>
                </a:r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판매단가</a:t>
                </a:r>
                <a:r>
                  <a:rPr lang="en-US" altLang="ko-KR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’,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3E0376-96B0-4A45-BCC5-FF62ED47678C}"/>
                  </a:ext>
                </a:extLst>
              </p:cNvPr>
              <p:cNvSpPr/>
              <p:nvPr/>
            </p:nvSpPr>
            <p:spPr>
              <a:xfrm>
                <a:off x="3664045" y="238893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F1AA97-9DF2-4280-83F3-D47161BB21AB}"/>
                  </a:ext>
                </a:extLst>
              </p:cNvPr>
              <p:cNvSpPr/>
              <p:nvPr/>
            </p:nvSpPr>
            <p:spPr>
              <a:xfrm>
                <a:off x="3664045" y="324604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91AEEAE-8C28-46C3-956B-903C6921F9D0}"/>
                  </a:ext>
                </a:extLst>
              </p:cNvPr>
              <p:cNvSpPr/>
              <p:nvPr/>
            </p:nvSpPr>
            <p:spPr>
              <a:xfrm>
                <a:off x="3664044" y="4103159"/>
                <a:ext cx="6937733" cy="69716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003461C-DBE4-4BE1-A1C4-5B5482C24B4E}"/>
                  </a:ext>
                </a:extLst>
              </p:cNvPr>
              <p:cNvSpPr/>
              <p:nvPr/>
            </p:nvSpPr>
            <p:spPr>
              <a:xfrm>
                <a:off x="3664045" y="4933458"/>
                <a:ext cx="6937733" cy="348581"/>
              </a:xfrm>
              <a:prstGeom prst="rect">
                <a:avLst/>
              </a:prstGeom>
              <a:noFill/>
              <a:ln w="38100">
                <a:solidFill>
                  <a:srgbClr val="F14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4A42E-DFE5-4DA1-8DE4-EA4F0EA3EE49}"/>
                </a:ext>
              </a:extLst>
            </p:cNvPr>
            <p:cNvSpPr txBox="1"/>
            <p:nvPr/>
          </p:nvSpPr>
          <p:spPr>
            <a:xfrm>
              <a:off x="10264945" y="2893675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방송시간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5711E7-7B6A-42FE-BDE9-34A67686FF8F}"/>
                </a:ext>
              </a:extLst>
            </p:cNvPr>
            <p:cNvSpPr txBox="1"/>
            <p:nvPr/>
          </p:nvSpPr>
          <p:spPr>
            <a:xfrm>
              <a:off x="10264944" y="3750259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상품군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817ED2-118E-43F3-84F7-46138044D759}"/>
                </a:ext>
              </a:extLst>
            </p:cNvPr>
            <p:cNvSpPr txBox="1"/>
            <p:nvPr/>
          </p:nvSpPr>
          <p:spPr>
            <a:xfrm>
              <a:off x="10264943" y="4607370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상품명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F8C19-5925-48D0-A3E7-DA99320A0088}"/>
                </a:ext>
              </a:extLst>
            </p:cNvPr>
            <p:cNvSpPr txBox="1"/>
            <p:nvPr/>
          </p:nvSpPr>
          <p:spPr>
            <a:xfrm>
              <a:off x="10264945" y="5263378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판매단가 관련 피처들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55E5603-2C57-4496-952C-A809403D5F2C}"/>
                </a:ext>
              </a:extLst>
            </p:cNvPr>
            <p:cNvSpPr/>
            <p:nvPr/>
          </p:nvSpPr>
          <p:spPr>
            <a:xfrm>
              <a:off x="2725615" y="2540977"/>
              <a:ext cx="7246047" cy="3202981"/>
            </a:xfrm>
            <a:prstGeom prst="rect">
              <a:avLst/>
            </a:prstGeom>
            <a:noFill/>
            <a:ln w="38100">
              <a:solidFill>
                <a:srgbClr val="374A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CF86F0-1BA1-4FEE-AB72-5977C01C16CC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9819262" y="3047039"/>
              <a:ext cx="445683" cy="5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773095F-1A86-43EA-8F7A-D4D673733D77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 flipV="1">
              <a:off x="9819262" y="3904148"/>
              <a:ext cx="445682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5AD403-43B4-4879-A35C-A4FC2AE59B22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9819261" y="4761259"/>
              <a:ext cx="44568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D25069B-8EA3-4CFF-B29F-2862613A5D00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9819262" y="5417267"/>
              <a:ext cx="445683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93C3C7-0A0A-405E-A7C1-0E9C555DEC9D}"/>
                </a:ext>
              </a:extLst>
            </p:cNvPr>
            <p:cNvSpPr txBox="1"/>
            <p:nvPr/>
          </p:nvSpPr>
          <p:spPr>
            <a:xfrm>
              <a:off x="5575029" y="5844334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선택된 전체 피처들</a:t>
              </a:r>
              <a:endPara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36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모델링</a:t>
            </a:r>
            <a:br>
              <a:rPr kumimoji="1" lang="en-US" altLang="ko-KR" dirty="0"/>
            </a:br>
            <a:r>
              <a:rPr kumimoji="1" lang="en-US" altLang="ko-KR" sz="2800" dirty="0"/>
              <a:t>Modeling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2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, </a:t>
            </a:r>
            <a:r>
              <a:rPr lang="ko-KR" altLang="en-US" dirty="0"/>
              <a:t>검증 및 평가 데이터 분리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C89B2854-FF52-47F1-9C77-B3449385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교차 검증 </a:t>
            </a:r>
            <a:r>
              <a:rPr lang="en-US" altLang="ko-KR" dirty="0"/>
              <a:t>Cross Validation</a:t>
            </a:r>
          </a:p>
          <a:p>
            <a:pPr lvl="1"/>
            <a:r>
              <a:rPr lang="ko-KR" altLang="en-US" dirty="0"/>
              <a:t>실적 데이터가 충분하지 않으므로 교차검증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44A647-37D9-47B8-88BE-D08E34E543A9}"/>
              </a:ext>
            </a:extLst>
          </p:cNvPr>
          <p:cNvGrpSpPr/>
          <p:nvPr/>
        </p:nvGrpSpPr>
        <p:grpSpPr>
          <a:xfrm>
            <a:off x="2807858" y="2463543"/>
            <a:ext cx="9268922" cy="2544179"/>
            <a:chOff x="2588050" y="2266879"/>
            <a:chExt cx="9268922" cy="25441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4D7B75-E0C1-47CA-92C7-D50907445D36}"/>
                </a:ext>
              </a:extLst>
            </p:cNvPr>
            <p:cNvSpPr txBox="1"/>
            <p:nvPr/>
          </p:nvSpPr>
          <p:spPr>
            <a:xfrm>
              <a:off x="5101374" y="2266880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7F52C7-B52C-4BD7-9AC4-2E0E19E516BD}"/>
                </a:ext>
              </a:extLst>
            </p:cNvPr>
            <p:cNvSpPr txBox="1"/>
            <p:nvPr/>
          </p:nvSpPr>
          <p:spPr>
            <a:xfrm>
              <a:off x="8735436" y="226687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</a:t>
              </a:r>
            </a:p>
          </p:txBody>
        </p:sp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682C9C2E-FB35-4119-9E2B-82A4885990B4}"/>
                </a:ext>
              </a:extLst>
            </p:cNvPr>
            <p:cNvSpPr/>
            <p:nvPr/>
          </p:nvSpPr>
          <p:spPr>
            <a:xfrm rot="5400000">
              <a:off x="5006260" y="309802"/>
              <a:ext cx="743586" cy="5580004"/>
            </a:xfrm>
            <a:prstGeom prst="leftBrace">
              <a:avLst>
                <a:gd name="adj1" fmla="val 131631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>
              <a:extLst>
                <a:ext uri="{FF2B5EF4-FFF2-40B4-BE49-F238E27FC236}">
                  <a16:creationId xmlns:a16="http://schemas.microsoft.com/office/drawing/2014/main" id="{9383517F-3882-4C8A-8744-2185E34C5BD2}"/>
                </a:ext>
              </a:extLst>
            </p:cNvPr>
            <p:cNvSpPr/>
            <p:nvPr/>
          </p:nvSpPr>
          <p:spPr>
            <a:xfrm rot="5400000">
              <a:off x="8640321" y="2255745"/>
              <a:ext cx="743588" cy="1688121"/>
            </a:xfrm>
            <a:prstGeom prst="leftBrace">
              <a:avLst>
                <a:gd name="adj1" fmla="val 39402"/>
                <a:gd name="adj2" fmla="val 50000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56AD13-E879-483B-84B5-9A0A79FBAECF}"/>
                </a:ext>
              </a:extLst>
            </p:cNvPr>
            <p:cNvSpPr/>
            <p:nvPr/>
          </p:nvSpPr>
          <p:spPr>
            <a:xfrm>
              <a:off x="8168055" y="3557873"/>
              <a:ext cx="1688121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검증 데이터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22CA9D-6B4C-42BA-A5F8-1C9985A0F468}"/>
                </a:ext>
              </a:extLst>
            </p:cNvPr>
            <p:cNvSpPr/>
            <p:nvPr/>
          </p:nvSpPr>
          <p:spPr>
            <a:xfrm>
              <a:off x="10088202" y="3557872"/>
              <a:ext cx="1589573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평가 데이터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7BABCFD-3123-4D57-939C-926F74ED9DAA}"/>
                </a:ext>
              </a:extLst>
            </p:cNvPr>
            <p:cNvSpPr/>
            <p:nvPr/>
          </p:nvSpPr>
          <p:spPr>
            <a:xfrm>
              <a:off x="2588051" y="3557873"/>
              <a:ext cx="5580004" cy="430823"/>
            </a:xfrm>
            <a:prstGeom prst="rect">
              <a:avLst/>
            </a:prstGeom>
            <a:solidFill>
              <a:srgbClr val="334098">
                <a:alpha val="50000"/>
              </a:srgbClr>
            </a:solidFill>
            <a:ln w="38100">
              <a:solidFill>
                <a:schemeClr val="accent1">
                  <a:shade val="50000"/>
                  <a:alpha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평가 데이터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9D70FB-C7AB-4F15-9351-BEE06A8CA039}"/>
                </a:ext>
              </a:extLst>
            </p:cNvPr>
            <p:cNvSpPr txBox="1"/>
            <p:nvPr/>
          </p:nvSpPr>
          <p:spPr>
            <a:xfrm>
              <a:off x="5274300" y="4503281"/>
              <a:ext cx="1643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2019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왼쪽 대괄호 16">
              <a:extLst>
                <a:ext uri="{FF2B5EF4-FFF2-40B4-BE49-F238E27FC236}">
                  <a16:creationId xmlns:a16="http://schemas.microsoft.com/office/drawing/2014/main" id="{B997FB22-8CD5-4702-9D99-61276E737C49}"/>
                </a:ext>
              </a:extLst>
            </p:cNvPr>
            <p:cNvSpPr/>
            <p:nvPr/>
          </p:nvSpPr>
          <p:spPr>
            <a:xfrm rot="16200000">
              <a:off x="6094624" y="611926"/>
              <a:ext cx="254977" cy="7268125"/>
            </a:xfrm>
            <a:prstGeom prst="leftBracket">
              <a:avLst>
                <a:gd name="adj" fmla="val 125574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 대괄호 17">
              <a:extLst>
                <a:ext uri="{FF2B5EF4-FFF2-40B4-BE49-F238E27FC236}">
                  <a16:creationId xmlns:a16="http://schemas.microsoft.com/office/drawing/2014/main" id="{28825901-B60E-4F95-9B79-14F22497E160}"/>
                </a:ext>
              </a:extLst>
            </p:cNvPr>
            <p:cNvSpPr/>
            <p:nvPr/>
          </p:nvSpPr>
          <p:spPr>
            <a:xfrm rot="16200000">
              <a:off x="10755500" y="3440248"/>
              <a:ext cx="254977" cy="1589572"/>
            </a:xfrm>
            <a:prstGeom prst="leftBracket">
              <a:avLst>
                <a:gd name="adj" fmla="val 125574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7B946-8CA8-4AB0-AB79-7F6A516F4086}"/>
                </a:ext>
              </a:extLst>
            </p:cNvPr>
            <p:cNvSpPr txBox="1"/>
            <p:nvPr/>
          </p:nvSpPr>
          <p:spPr>
            <a:xfrm>
              <a:off x="9909003" y="4503281"/>
              <a:ext cx="19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실적 데이터</a:t>
              </a:r>
              <a:endPara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8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</a:t>
            </a:r>
            <a:r>
              <a:rPr lang="en-US" altLang="ko-KR" sz="1400" dirty="0"/>
              <a:t>Machine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39191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E7CC63-8414-44D6-8B19-40E7EDB3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 </a:t>
            </a:r>
            <a:r>
              <a:rPr lang="en-US" altLang="ko-KR" sz="1400" dirty="0"/>
              <a:t>Deep Learning Model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D788D3-8C71-4029-A7FC-BE56BBED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4127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평가</a:t>
            </a:r>
            <a:br>
              <a:rPr kumimoji="1" lang="en-US" altLang="ko-KR" dirty="0"/>
            </a:br>
            <a:r>
              <a:rPr kumimoji="1" lang="en-US" altLang="ko-KR" sz="2800" dirty="0"/>
              <a:t>Testing</a:t>
            </a:r>
            <a:endParaRPr kumimoji="1" lang="ko-Kore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46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4713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오전 </a:t>
            </a:r>
            <a:r>
              <a:rPr lang="en-US" altLang="ko-KR" dirty="0"/>
              <a:t>6</a:t>
            </a:r>
            <a:r>
              <a:rPr lang="ko-KR" altLang="en-US" dirty="0"/>
              <a:t>시부터 </a:t>
            </a:r>
            <a:r>
              <a:rPr lang="en-US" altLang="ko-KR" dirty="0"/>
              <a:t>1</a:t>
            </a:r>
            <a:r>
              <a:rPr lang="ko-KR" altLang="en-US" dirty="0"/>
              <a:t>달 매출 실적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47</a:t>
            </a:fld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BE65E-5689-4D74-A303-2930B199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85" y="2686051"/>
            <a:ext cx="7346242" cy="2467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E1D2-DEAD-46DB-A037-C4BB7E370D7E}"/>
              </a:ext>
            </a:extLst>
          </p:cNvPr>
          <p:cNvSpPr/>
          <p:nvPr/>
        </p:nvSpPr>
        <p:spPr>
          <a:xfrm>
            <a:off x="9603951" y="2905125"/>
            <a:ext cx="1045000" cy="2205038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77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평가방법 </a:t>
            </a:r>
            <a:r>
              <a:rPr lang="en-US" altLang="ko-KR" sz="1400" dirty="0"/>
              <a:t>Metric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 절대 비율 오차 </a:t>
            </a:r>
            <a:r>
              <a:rPr lang="en-US" altLang="ko-KR" dirty="0"/>
              <a:t>(MAPE, </a:t>
            </a:r>
            <a:r>
              <a:rPr lang="en-US" altLang="ko-KR" sz="1000" dirty="0"/>
              <a:t>Mean Absolute Percentage Error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MAE</a:t>
            </a:r>
            <a:r>
              <a:rPr lang="ko-KR" altLang="en-US" dirty="0"/>
              <a:t>나 </a:t>
            </a:r>
            <a:r>
              <a:rPr lang="en-US" altLang="ko-KR" dirty="0"/>
              <a:t>MSE</a:t>
            </a:r>
            <a:r>
              <a:rPr lang="ko-KR" altLang="en-US" dirty="0"/>
              <a:t>와 달리 크기 의존적 에러의 단점을 커버하기 위한 평가지표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/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800" i="1" dirty="0">
                  <a:latin typeface="Cambria Math" panose="02040503050406030204" pitchFamily="18" charset="0"/>
                </a:endParaRPr>
              </a:p>
              <a:p>
                <a:pPr lvl="1" algn="ctr"/>
                <a:r>
                  <a:rPr lang="en-US" altLang="ko-KR" sz="1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실제값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예측값 </a:t>
                </a:r>
                <a:r>
                  <a:rPr lang="en-US" altLang="ko-KR" sz="1400" dirty="0"/>
                  <a:t>)</a:t>
                </a:r>
                <a:endParaRPr lang="en-US" altLang="ko-KR" sz="28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0F2E2A3-B197-40A7-ADFB-96178391C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136" y="2370998"/>
                <a:ext cx="5201552" cy="1404487"/>
              </a:xfrm>
              <a:prstGeom prst="rect">
                <a:avLst/>
              </a:prstGeom>
              <a:blipFill>
                <a:blip r:embed="rId2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C197B2C-A5BE-4397-AC23-0A4EC93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79" y="4308015"/>
            <a:ext cx="6671309" cy="14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87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26F664-A0D0-49C4-B3CB-3A133B3F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sz="1400" dirty="0"/>
              <a:t>Result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D48E7-FC68-427C-AB7D-1FB17A9E3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dd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49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789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3E1C9EC4-AC37-429D-89EC-ABA47C92A1A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462705" y="5025386"/>
            <a:ext cx="4888521" cy="3682"/>
          </a:xfrm>
          <a:prstGeom prst="straightConnector1">
            <a:avLst/>
          </a:prstGeom>
          <a:ln w="25400">
            <a:solidFill>
              <a:srgbClr val="FF8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2AEB22D-FD98-4DE6-9F55-32DCFCE72495}"/>
              </a:ext>
            </a:extLst>
          </p:cNvPr>
          <p:cNvSpPr/>
          <p:nvPr/>
        </p:nvSpPr>
        <p:spPr>
          <a:xfrm>
            <a:off x="688731" y="2000455"/>
            <a:ext cx="2958612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2E8EC9-2311-4FD9-83B7-F4C11AD0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흐름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4989AC-9E35-44E9-92DB-1E09C391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</a:t>
            </a:fld>
            <a:endParaRPr kumimoji="1"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016359-8BEF-4A17-9464-B97414045F0A}"/>
              </a:ext>
            </a:extLst>
          </p:cNvPr>
          <p:cNvGrpSpPr/>
          <p:nvPr/>
        </p:nvGrpSpPr>
        <p:grpSpPr>
          <a:xfrm>
            <a:off x="764364" y="2204683"/>
            <a:ext cx="2698341" cy="3149103"/>
            <a:chOff x="194329" y="2147328"/>
            <a:chExt cx="2698341" cy="31491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9209764-4FF2-47E0-9B2A-C78B9B93D67A}"/>
                </a:ext>
              </a:extLst>
            </p:cNvPr>
            <p:cNvSpPr/>
            <p:nvPr/>
          </p:nvSpPr>
          <p:spPr>
            <a:xfrm>
              <a:off x="1143000" y="2174834"/>
              <a:ext cx="1749670" cy="65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실적 데이터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8FF36B-CE68-466D-B5B5-B96D2E430599}"/>
                </a:ext>
              </a:extLst>
            </p:cNvPr>
            <p:cNvSpPr/>
            <p:nvPr/>
          </p:nvSpPr>
          <p:spPr>
            <a:xfrm>
              <a:off x="1143000" y="2996997"/>
              <a:ext cx="1749670" cy="6506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네이버 트렌드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F3E774-62C4-4ADE-A0E0-CD1D3F2A1C8D}"/>
                </a:ext>
              </a:extLst>
            </p:cNvPr>
            <p:cNvSpPr/>
            <p:nvPr/>
          </p:nvSpPr>
          <p:spPr>
            <a:xfrm>
              <a:off x="1142999" y="3811691"/>
              <a:ext cx="1749670" cy="6655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소비자 물가 지수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B8C1E-D9F2-40CF-A226-AF5E6D21F05A}"/>
                </a:ext>
              </a:extLst>
            </p:cNvPr>
            <p:cNvSpPr/>
            <p:nvPr/>
          </p:nvSpPr>
          <p:spPr>
            <a:xfrm>
              <a:off x="1143000" y="4650237"/>
              <a:ext cx="1749670" cy="635587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이웃 채널 방송시간표</a:t>
              </a:r>
              <a:endPara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F4BE493A-C9B5-4351-B894-3683E525EE3B}"/>
                </a:ext>
              </a:extLst>
            </p:cNvPr>
            <p:cNvSpPr/>
            <p:nvPr/>
          </p:nvSpPr>
          <p:spPr>
            <a:xfrm>
              <a:off x="717549" y="2996997"/>
              <a:ext cx="275982" cy="2299434"/>
            </a:xfrm>
            <a:prstGeom prst="leftBrace">
              <a:avLst>
                <a:gd name="adj1" fmla="val 93913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왼쪽 중괄호 40">
              <a:extLst>
                <a:ext uri="{FF2B5EF4-FFF2-40B4-BE49-F238E27FC236}">
                  <a16:creationId xmlns:a16="http://schemas.microsoft.com/office/drawing/2014/main" id="{4576AEA3-46AC-4354-B965-6C6DCD63054F}"/>
                </a:ext>
              </a:extLst>
            </p:cNvPr>
            <p:cNvSpPr/>
            <p:nvPr/>
          </p:nvSpPr>
          <p:spPr>
            <a:xfrm>
              <a:off x="717550" y="2174834"/>
              <a:ext cx="275981" cy="650630"/>
            </a:xfrm>
            <a:prstGeom prst="leftBrace">
              <a:avLst>
                <a:gd name="adj1" fmla="val 2927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E2E5F-21F8-4895-84CB-DE72ABFD4E33}"/>
                </a:ext>
              </a:extLst>
            </p:cNvPr>
            <p:cNvSpPr txBox="1"/>
            <p:nvPr/>
          </p:nvSpPr>
          <p:spPr>
            <a:xfrm rot="16200000">
              <a:off x="103118" y="2238539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제공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en-US" altLang="ko-KR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 </a:t>
              </a:r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2CF3AB-60B1-4DA1-9BCE-C33FA8AD461D}"/>
                </a:ext>
              </a:extLst>
            </p:cNvPr>
            <p:cNvSpPr txBox="1"/>
            <p:nvPr/>
          </p:nvSpPr>
          <p:spPr>
            <a:xfrm rot="16200000">
              <a:off x="128529" y="3882865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외부</a:t>
              </a:r>
              <a:endParaRPr lang="en-US" altLang="ko-KR" sz="1400" b="1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  <a:p>
              <a:pPr algn="ctr"/>
              <a:r>
                <a:rPr lang="ko-KR" altLang="en-US" sz="1400" b="1" dirty="0">
                  <a:latin typeface="NanumBarunGothic" panose="020B0603020101020101" pitchFamily="50" charset="-127"/>
                  <a:ea typeface="NanumBarunGothic" panose="020B0603020101020101" pitchFamily="50" charset="-127"/>
                </a:rPr>
                <a:t>데이터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A5F5E9-2420-4D2C-BDC2-A4B2BB7ECE0A}"/>
              </a:ext>
            </a:extLst>
          </p:cNvPr>
          <p:cNvSpPr/>
          <p:nvPr/>
        </p:nvSpPr>
        <p:spPr>
          <a:xfrm>
            <a:off x="4579327" y="2000455"/>
            <a:ext cx="2476500" cy="271081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027BED-DE4A-493F-A1B8-A69E11F11591}"/>
              </a:ext>
            </a:extLst>
          </p:cNvPr>
          <p:cNvSpPr/>
          <p:nvPr/>
        </p:nvSpPr>
        <p:spPr>
          <a:xfrm>
            <a:off x="4942742" y="2232190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자연어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6BF39D-741B-45CB-9764-709C2FAC3FD6}"/>
              </a:ext>
            </a:extLst>
          </p:cNvPr>
          <p:cNvSpPr/>
          <p:nvPr/>
        </p:nvSpPr>
        <p:spPr>
          <a:xfrm>
            <a:off x="4942742" y="3048224"/>
            <a:ext cx="1749670" cy="6506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결측치 및 이상치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7288E-837B-45EF-8FEA-4D050C65781D}"/>
              </a:ext>
            </a:extLst>
          </p:cNvPr>
          <p:cNvSpPr txBox="1"/>
          <p:nvPr/>
        </p:nvSpPr>
        <p:spPr>
          <a:xfrm>
            <a:off x="1494615" y="5636136"/>
            <a:ext cx="134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불러오기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 Load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DB7EFC-14BD-439C-BDE7-137B784A3B20}"/>
              </a:ext>
            </a:extLst>
          </p:cNvPr>
          <p:cNvSpPr/>
          <p:nvPr/>
        </p:nvSpPr>
        <p:spPr>
          <a:xfrm>
            <a:off x="7987811" y="2000455"/>
            <a:ext cx="2476500" cy="350813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C40ABD-70F2-4CFA-A532-D3912435A9CB}"/>
              </a:ext>
            </a:extLst>
          </p:cNvPr>
          <p:cNvSpPr/>
          <p:nvPr/>
        </p:nvSpPr>
        <p:spPr>
          <a:xfrm>
            <a:off x="8351226" y="2232189"/>
            <a:ext cx="1749670" cy="3110991"/>
          </a:xfrm>
          <a:prstGeom prst="rect">
            <a:avLst/>
          </a:prstGeom>
          <a:solidFill>
            <a:srgbClr val="FFFF00">
              <a:alpha val="70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파생 변수 생성</a:t>
            </a:r>
            <a:r>
              <a:rPr lang="en-US" altLang="ko-KR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39E750-978A-49D3-895A-36D0CB700A45}"/>
              </a:ext>
            </a:extLst>
          </p:cNvPr>
          <p:cNvSpPr txBox="1"/>
          <p:nvPr/>
        </p:nvSpPr>
        <p:spPr>
          <a:xfrm>
            <a:off x="5047142" y="5636136"/>
            <a:ext cx="1540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 </a:t>
            </a:r>
            <a:r>
              <a:rPr lang="ko-KR" altLang="en-US" sz="1400" b="1" dirty="0" err="1">
                <a:latin typeface="NanumBarunGothic" panose="020B0603020101020101" pitchFamily="50" charset="-127"/>
                <a:ea typeface="NanumBarunGothic" panose="020B0603020101020101" pitchFamily="50" charset="-127"/>
              </a:rPr>
              <a:t>전처리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Data</a:t>
            </a:r>
            <a:r>
              <a:rPr lang="ko-KR" altLang="en-US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Preprocessing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6B192D-25F7-46F0-BB72-EE1DCFAB46C4}"/>
              </a:ext>
            </a:extLst>
          </p:cNvPr>
          <p:cNvSpPr txBox="1"/>
          <p:nvPr/>
        </p:nvSpPr>
        <p:spPr>
          <a:xfrm>
            <a:off x="8421676" y="5636136"/>
            <a:ext cx="1608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특성 공학</a:t>
            </a:r>
            <a:endParaRPr lang="en-US" altLang="ko-KR" sz="1400" b="1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 Engineering</a:t>
            </a:r>
            <a:endParaRPr lang="ko-KR" altLang="en-US" sz="12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84CA06-5EA4-413B-8595-A15642507101}"/>
              </a:ext>
            </a:extLst>
          </p:cNvPr>
          <p:cNvSpPr/>
          <p:nvPr/>
        </p:nvSpPr>
        <p:spPr>
          <a:xfrm>
            <a:off x="4942742" y="3864258"/>
            <a:ext cx="1749670" cy="6703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 변수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보정 처리</a:t>
            </a:r>
            <a:endParaRPr lang="en-US" altLang="ko-KR" sz="1400" b="1" dirty="0"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2053" name="직선 화살표 연결선 2052">
            <a:extLst>
              <a:ext uri="{FF2B5EF4-FFF2-40B4-BE49-F238E27FC236}">
                <a16:creationId xmlns:a16="http://schemas.microsoft.com/office/drawing/2014/main" id="{523CB1D7-599E-4ECF-A69C-E612AEA82EDD}"/>
              </a:ext>
            </a:extLst>
          </p:cNvPr>
          <p:cNvCxnSpPr>
            <a:cxnSpLocks/>
            <a:stCxn id="37" idx="3"/>
            <a:endCxn id="64" idx="1"/>
          </p:cNvCxnSpPr>
          <p:nvPr/>
        </p:nvCxnSpPr>
        <p:spPr>
          <a:xfrm flipV="1">
            <a:off x="3462704" y="4199436"/>
            <a:ext cx="1480038" cy="2394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연결선: 꺾임 2047">
            <a:extLst>
              <a:ext uri="{FF2B5EF4-FFF2-40B4-BE49-F238E27FC236}">
                <a16:creationId xmlns:a16="http://schemas.microsoft.com/office/drawing/2014/main" id="{5B1FF247-CB35-449E-BB12-F1B4BFEB2D09}"/>
              </a:ext>
            </a:extLst>
          </p:cNvPr>
          <p:cNvCxnSpPr>
            <a:cxnSpLocks/>
            <a:stCxn id="33" idx="3"/>
            <a:endCxn id="64" idx="1"/>
          </p:cNvCxnSpPr>
          <p:nvPr/>
        </p:nvCxnSpPr>
        <p:spPr>
          <a:xfrm>
            <a:off x="3462705" y="3379667"/>
            <a:ext cx="1480037" cy="819769"/>
          </a:xfrm>
          <a:prstGeom prst="bentConnector3">
            <a:avLst>
              <a:gd name="adj1" fmla="val 45961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03AACF6-BFFE-4476-BAFB-07A9B716F1E2}"/>
              </a:ext>
            </a:extLst>
          </p:cNvPr>
          <p:cNvCxnSpPr>
            <a:cxnSpLocks/>
            <a:stCxn id="2" idx="3"/>
            <a:endCxn id="48" idx="1"/>
          </p:cNvCxnSpPr>
          <p:nvPr/>
        </p:nvCxnSpPr>
        <p:spPr>
          <a:xfrm>
            <a:off x="3462705" y="2557504"/>
            <a:ext cx="1480037" cy="816035"/>
          </a:xfrm>
          <a:prstGeom prst="bentConnector3">
            <a:avLst>
              <a:gd name="adj1" fmla="val 45842"/>
            </a:avLst>
          </a:prstGeom>
          <a:ln w="25400">
            <a:solidFill>
              <a:srgbClr val="F141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49E099B-0537-404B-8E05-1B4E866694B7}"/>
              </a:ext>
            </a:extLst>
          </p:cNvPr>
          <p:cNvSpPr/>
          <p:nvPr/>
        </p:nvSpPr>
        <p:spPr>
          <a:xfrm>
            <a:off x="726684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9BABB10-0CF3-4E0D-A6D9-3FC1404AAD11}"/>
              </a:ext>
            </a:extLst>
          </p:cNvPr>
          <p:cNvSpPr/>
          <p:nvPr/>
        </p:nvSpPr>
        <p:spPr>
          <a:xfrm>
            <a:off x="3893212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B39D745A-C65F-45C9-BE9E-D1ED61C888B1}"/>
              </a:ext>
            </a:extLst>
          </p:cNvPr>
          <p:cNvSpPr/>
          <p:nvPr/>
        </p:nvSpPr>
        <p:spPr>
          <a:xfrm>
            <a:off x="10697385" y="5717501"/>
            <a:ext cx="509954" cy="32971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26E9701-B37B-47AD-A0FF-F9A53507D2E2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>
            <a:off x="3462705" y="2557504"/>
            <a:ext cx="1480037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AD409C14-2CB0-4B81-8897-A26B2E012DC0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6692412" y="2557452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82423ECD-B43A-43CD-91CA-49B4303B838B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692412" y="3373486"/>
            <a:ext cx="1658814" cy="5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736EF514-1DB4-468E-9066-9DFAA5543447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692412" y="4187307"/>
            <a:ext cx="1658814" cy="12129"/>
          </a:xfrm>
          <a:prstGeom prst="straightConnector1">
            <a:avLst/>
          </a:prstGeom>
          <a:ln w="25400">
            <a:solidFill>
              <a:srgbClr val="374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34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토론</a:t>
            </a:r>
            <a:br>
              <a:rPr kumimoji="1" lang="en-US" altLang="ko-KR" dirty="0"/>
            </a:br>
            <a:r>
              <a:rPr kumimoji="1" lang="en-US" altLang="ko-KR" sz="2800" dirty="0"/>
              <a:t>Conclusion &amp; Discussion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05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sz="1400" dirty="0"/>
              <a:t>Conclusion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 성능 </a:t>
            </a:r>
            <a:r>
              <a:rPr lang="en-US" altLang="ko-KR" sz="1400" b="1" dirty="0"/>
              <a:t>Performance</a:t>
            </a:r>
            <a:endParaRPr lang="en-US" altLang="ko-KR" dirty="0"/>
          </a:p>
          <a:p>
            <a:pPr lvl="1"/>
            <a:r>
              <a:rPr lang="ko-KR" altLang="en-US" dirty="0"/>
              <a:t>딥러닝 모델은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성능이 더 우수</a:t>
            </a:r>
            <a:endParaRPr lang="en-US" altLang="ko-KR" dirty="0"/>
          </a:p>
          <a:p>
            <a:pPr lvl="1"/>
            <a:r>
              <a:rPr lang="ko-KR" altLang="en-US" dirty="0" err="1"/>
              <a:t>머신러닝</a:t>
            </a:r>
            <a:r>
              <a:rPr lang="ko-KR" altLang="en-US" dirty="0"/>
              <a:t> 중에서도 랜덤 포레스트 모델이 가장 우수</a:t>
            </a:r>
            <a:endParaRPr lang="en-US" altLang="ko-KR" dirty="0"/>
          </a:p>
          <a:p>
            <a:r>
              <a:rPr lang="ko-KR" altLang="en-US" dirty="0"/>
              <a:t>한계점 </a:t>
            </a:r>
            <a:r>
              <a:rPr lang="en-US" altLang="ko-KR" sz="1400" b="1" dirty="0"/>
              <a:t>Limitation</a:t>
            </a:r>
            <a:endParaRPr lang="en-US" altLang="ko-KR" b="1" dirty="0"/>
          </a:p>
          <a:p>
            <a:pPr lvl="1"/>
            <a:r>
              <a:rPr lang="ko-KR" altLang="en-US" dirty="0"/>
              <a:t>주어진 데이터의 피처가 풍부했다면 보다 정확한 취급액 예측이 가능</a:t>
            </a:r>
            <a:endParaRPr lang="en-US" altLang="ko-KR" dirty="0"/>
          </a:p>
          <a:p>
            <a:pPr lvl="2"/>
            <a:r>
              <a:rPr lang="ko-KR" altLang="en-US" dirty="0"/>
              <a:t>쇼호스트 정보</a:t>
            </a:r>
            <a:r>
              <a:rPr lang="en-US" altLang="ko-KR" dirty="0"/>
              <a:t>, </a:t>
            </a:r>
            <a:r>
              <a:rPr lang="ko-KR" altLang="en-US" dirty="0"/>
              <a:t>제작 </a:t>
            </a:r>
            <a:r>
              <a:rPr lang="en-US" altLang="ko-KR" dirty="0"/>
              <a:t>PD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해당 상품에 대한 소비자 정보 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2629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소비자 물가 지수 </a:t>
            </a:r>
            <a:r>
              <a:rPr lang="en-US" altLang="ko-KR" sz="1400" b="1" dirty="0"/>
              <a:t>Custom Price Index</a:t>
            </a:r>
            <a:endParaRPr lang="en-US" altLang="ko-KR" b="1" dirty="0"/>
          </a:p>
          <a:p>
            <a:pPr lvl="1"/>
            <a:r>
              <a:rPr lang="ko-KR" altLang="en-US" dirty="0"/>
              <a:t>포스트 코로나 시대의 시장 상황 반영한 취급액 예측</a:t>
            </a:r>
            <a:endParaRPr lang="en-US" altLang="ko-KR" dirty="0"/>
          </a:p>
          <a:p>
            <a:r>
              <a:rPr lang="ko-KR" altLang="en-US" dirty="0"/>
              <a:t>데이터 누수 </a:t>
            </a:r>
            <a:r>
              <a:rPr lang="en-US" altLang="ko-KR" sz="1400" b="1" dirty="0"/>
              <a:t>Data Leakage</a:t>
            </a:r>
            <a:endParaRPr lang="en-US" altLang="ko-KR" b="1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0398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할 일 </a:t>
            </a:r>
            <a:r>
              <a:rPr lang="en-US" altLang="ko-KR" sz="1400" dirty="0"/>
              <a:t>Future work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최적의 모델을 통한 방송시간표 생성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농수산 상품들은 </a:t>
            </a:r>
            <a:r>
              <a:rPr lang="en-US" altLang="ko-KR" dirty="0"/>
              <a:t>16~18</a:t>
            </a:r>
            <a:r>
              <a:rPr lang="ko-KR" altLang="en-US" dirty="0"/>
              <a:t>시에 집중되며</a:t>
            </a:r>
            <a:r>
              <a:rPr lang="en-US" altLang="ko-KR" dirty="0"/>
              <a:t>, 17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가전 상품들은 주로 </a:t>
            </a:r>
            <a:r>
              <a:rPr lang="en-US" altLang="ko-KR" dirty="0"/>
              <a:t>20</a:t>
            </a:r>
            <a:r>
              <a:rPr lang="ko-KR" altLang="en-US" dirty="0"/>
              <a:t>시</a:t>
            </a:r>
            <a:r>
              <a:rPr lang="en-US" altLang="ko-KR" dirty="0"/>
              <a:t>~24</a:t>
            </a:r>
            <a:r>
              <a:rPr lang="ko-KR" altLang="en-US" dirty="0"/>
              <a:t>시에 집중되며</a:t>
            </a:r>
            <a:r>
              <a:rPr lang="en-US" altLang="ko-KR" dirty="0"/>
              <a:t>, 22</a:t>
            </a:r>
            <a:r>
              <a:rPr lang="ko-KR" altLang="en-US" dirty="0"/>
              <a:t>시에 상품의 판매가 최대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53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42CB02-3D10-4875-8E74-85064EFC6CAE}"/>
              </a:ext>
            </a:extLst>
          </p:cNvPr>
          <p:cNvGrpSpPr/>
          <p:nvPr/>
        </p:nvGrpSpPr>
        <p:grpSpPr>
          <a:xfrm>
            <a:off x="80890" y="2533650"/>
            <a:ext cx="11977760" cy="3752849"/>
            <a:chOff x="514225" y="2817551"/>
            <a:chExt cx="11406384" cy="27690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D48EE5-F953-462C-B23B-2114FC3D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225" y="2951178"/>
              <a:ext cx="5638800" cy="263542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7CEC4C-7263-4B47-A860-ECD31D02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808" y="2817551"/>
              <a:ext cx="5638801" cy="2769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107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질의응답</a:t>
            </a:r>
            <a:br>
              <a:rPr kumimoji="1" lang="en-US" altLang="en-US" dirty="0"/>
            </a:br>
            <a:r>
              <a:rPr kumimoji="1" lang="en-US" altLang="en-US" sz="2800" dirty="0" err="1"/>
              <a:t>QnA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1624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049441E-E765-40E9-93E7-F5DAF959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 </a:t>
            </a:r>
            <a:r>
              <a:rPr lang="en-US" altLang="ko-KR" sz="1400" dirty="0"/>
              <a:t>Reference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3A1FEF-B6A8-4E6F-94BA-058F839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>
                <a:hlinkClick r:id="rId2"/>
              </a:rPr>
              <a:t>https://www.bigcontest.or.kr/</a:t>
            </a:r>
            <a:endParaRPr lang="en-US" altLang="ko-KR" sz="1600" dirty="0"/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3"/>
              </a:rPr>
              <a:t>https://www.mk.co.kr/news/business/view/2018/09/576315/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4"/>
              </a:rPr>
              <a:t>https://www.etoday.co.kr/news/view/1882077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5"/>
              </a:rPr>
              <a:t>http://www.citydaily.kr/news/articleView.html?idxno=831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6"/>
              </a:rPr>
              <a:t>http://plus.hankyung.com/apps/newsinside.view?aid=202003096861A</a:t>
            </a:r>
            <a:endParaRPr lang="en-US" altLang="ko-KR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  <a:hlinkClick r:id="rId7"/>
              </a:rPr>
              <a:t>https://ko.wikipedia.org/wiki/%ED%99%A9%EA%B8%88%EC%8B%9C%EA%B0%84%EB%8C%80</a:t>
            </a:r>
            <a:r>
              <a:rPr lang="en-US" altLang="ko-KR" sz="1600" dirty="0"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endParaRPr lang="ko-KR" altLang="en-US" sz="1600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61BB4B-45FB-4BFE-9D4F-3364C9AB3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1504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br>
              <a:rPr kumimoji="1" lang="en-US" altLang="ko-KR" dirty="0"/>
            </a:br>
            <a:r>
              <a:rPr kumimoji="1" lang="en-US" altLang="ko-KR" sz="2800" dirty="0"/>
              <a:t>The End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56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9882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7BC72-AD3D-0D48-8E04-A45D6E3FA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설명</a:t>
            </a:r>
            <a:br>
              <a:rPr kumimoji="1" lang="en-US" altLang="ko-KR" dirty="0"/>
            </a:br>
            <a:r>
              <a:rPr kumimoji="1" lang="en-US" altLang="ko-KR" sz="2800" dirty="0"/>
              <a:t>Data Description</a:t>
            </a:r>
            <a:endParaRPr kumimoji="1" lang="ko-Kore-KR" altLang="en-US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0DF87-6AAA-46C1-A810-B1196A0F2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 ⎸Team KUAI  ⎸ </a:t>
            </a:r>
            <a:fld id="{CEA3EC4A-BE6B-C943-98AB-89192100CEE4}" type="slidenum">
              <a:rPr kumimoji="1" lang="ko-Kore-KR" altLang="en-US" smtClean="0"/>
              <a:pPr/>
              <a:t>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8889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/>
              <a:t>실적 데이터</a:t>
            </a:r>
            <a:endParaRPr lang="en-US" altLang="ko-KR" b="1" dirty="0"/>
          </a:p>
          <a:p>
            <a:pPr lvl="1"/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12</a:t>
            </a:r>
            <a:r>
              <a:rPr lang="ko-KR" altLang="en-US" dirty="0"/>
              <a:t>월 프로그램별 실적 데이터</a:t>
            </a:r>
            <a:endParaRPr lang="en-US" altLang="ko-KR" dirty="0"/>
          </a:p>
          <a:p>
            <a:pPr lvl="2"/>
            <a:r>
              <a:rPr lang="ko-KR" altLang="en-US" dirty="0"/>
              <a:t>상품별 과거</a:t>
            </a:r>
            <a:r>
              <a:rPr lang="en-US" altLang="ko-KR" dirty="0"/>
              <a:t>(</a:t>
            </a:r>
            <a:r>
              <a:rPr lang="ko-KR" altLang="en-US" dirty="0"/>
              <a:t>연속편성횟수</a:t>
            </a:r>
            <a:r>
              <a:rPr lang="en-US" altLang="ko-KR" dirty="0"/>
              <a:t>/</a:t>
            </a:r>
            <a:r>
              <a:rPr lang="ko-KR" altLang="en-US" dirty="0"/>
              <a:t>편성분</a:t>
            </a:r>
            <a:r>
              <a:rPr lang="en-US" altLang="ko-KR" dirty="0"/>
              <a:t>),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카테고리 정보 제공함</a:t>
            </a:r>
            <a:endParaRPr lang="en-US" altLang="ko-KR" dirty="0"/>
          </a:p>
          <a:p>
            <a:pPr lvl="2"/>
            <a:r>
              <a:rPr lang="ko-KR" altLang="en-US" dirty="0"/>
              <a:t>예측 상품 중 판매가 </a:t>
            </a:r>
            <a:r>
              <a:rPr lang="en-US" altLang="ko-KR" dirty="0"/>
              <a:t>0</a:t>
            </a:r>
            <a:r>
              <a:rPr lang="ko-KR" altLang="en-US" dirty="0"/>
              <a:t>인 프로그램 실적은 예측에서 제외</a:t>
            </a:r>
            <a:endParaRPr lang="en-US" altLang="ko-KR" dirty="0"/>
          </a:p>
          <a:p>
            <a:pPr lvl="2"/>
            <a:r>
              <a:rPr lang="ko-KR" altLang="en-US" dirty="0"/>
              <a:t>예측 상품 중 과거 실적이 없는 경우는 유사 카테고리 혹은 동일 머더코드로 예측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AE5CFE-FA0F-46D1-ABE3-91185AA5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41" y="3253398"/>
            <a:ext cx="5784861" cy="3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제공 데이터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시청률 데이터</a:t>
            </a:r>
            <a:endParaRPr lang="en-US" altLang="en-US" b="1" dirty="0"/>
          </a:p>
          <a:p>
            <a:pPr lvl="1"/>
            <a:r>
              <a:rPr lang="en-US" altLang="en-US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 ~12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시청률 데이터</a:t>
            </a:r>
            <a:endParaRPr lang="en-US" altLang="ko-KR" dirty="0"/>
          </a:p>
          <a:p>
            <a:pPr lvl="2"/>
            <a:r>
              <a:rPr lang="ko-KR" altLang="en-US" dirty="0"/>
              <a:t>요일별</a:t>
            </a:r>
            <a:r>
              <a:rPr lang="en-US" altLang="ko-KR" dirty="0"/>
              <a:t>/</a:t>
            </a:r>
            <a:r>
              <a:rPr lang="ko-KR" altLang="en-US" dirty="0"/>
              <a:t>시간대별 분 단위 시청률 데이터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%)</a:t>
            </a:r>
          </a:p>
          <a:p>
            <a:pPr lvl="2"/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시부터 익일 오전 </a:t>
            </a:r>
            <a:r>
              <a:rPr lang="en-US" altLang="ko-KR" dirty="0"/>
              <a:t>2</a:t>
            </a:r>
            <a:r>
              <a:rPr lang="ko-KR" altLang="en-US" dirty="0"/>
              <a:t>시까지의 일별 시청률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A70CB-E998-4DA9-A9CE-C9D5C41A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89" y="2817813"/>
            <a:ext cx="6902646" cy="3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9485-6A68-514C-A921-4CB427FD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</a:t>
            </a:r>
            <a:endParaRPr kumimoji="1" lang="ko-Kore-KR" altLang="en-US" sz="1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CADD0F-A209-1C40-BF02-117A4E3F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네이버 트랜드 데이터 </a:t>
            </a:r>
            <a:r>
              <a:rPr lang="en-US" altLang="ko-KR" sz="1400" b="1" dirty="0"/>
              <a:t>Naver Trend Data</a:t>
            </a:r>
            <a:endParaRPr lang="en-US" altLang="ko-KR" b="1" dirty="0"/>
          </a:p>
          <a:p>
            <a:pPr lvl="1"/>
            <a:r>
              <a:rPr lang="ko-KR" altLang="en-US" dirty="0"/>
              <a:t>해당 검색어가 검색된 횟수를 일별</a:t>
            </a:r>
            <a:r>
              <a:rPr lang="en-US" altLang="ko-KR" dirty="0"/>
              <a:t>/</a:t>
            </a:r>
            <a:r>
              <a:rPr lang="ko-KR" altLang="en-US" dirty="0"/>
              <a:t>주별</a:t>
            </a:r>
            <a:r>
              <a:rPr lang="en-US" altLang="ko-KR" dirty="0"/>
              <a:t>/</a:t>
            </a:r>
            <a:r>
              <a:rPr lang="ko-KR" altLang="en-US" dirty="0"/>
              <a:t>월별 각각 합산</a:t>
            </a:r>
            <a:endParaRPr lang="en-US" altLang="ko-KR" dirty="0"/>
          </a:p>
          <a:p>
            <a:pPr lvl="1"/>
            <a:r>
              <a:rPr lang="ko-KR" altLang="en-US" dirty="0"/>
              <a:t>조회기간 내 최다 검색량을 </a:t>
            </a:r>
            <a:r>
              <a:rPr lang="en-US" altLang="ko-KR" dirty="0"/>
              <a:t>100</a:t>
            </a:r>
            <a:r>
              <a:rPr lang="ko-KR" altLang="en-US" dirty="0"/>
              <a:t>으로 설정하여 상대적인 변화를 나타냄</a:t>
            </a:r>
            <a:endParaRPr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1FD38-B64F-7846-9933-62D505CC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kumimoji="1" lang="en" altLang="ko-Kore-KR"/>
              <a:t>Team KUAI  ⎸ </a:t>
            </a:r>
            <a:fld id="{CEA3EC4A-BE6B-C943-98AB-89192100CEE4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22A1CF-1B96-4DFB-93DD-31A5D4D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5591"/>
            <a:ext cx="5839640" cy="3677163"/>
          </a:xfrm>
          <a:prstGeom prst="rect">
            <a:avLst/>
          </a:prstGeom>
        </p:spPr>
      </p:pic>
      <p:pic>
        <p:nvPicPr>
          <p:cNvPr id="11266" name="Picture 2" descr="네이버 데이터랩">
            <a:extLst>
              <a:ext uri="{FF2B5EF4-FFF2-40B4-BE49-F238E27FC236}">
                <a16:creationId xmlns:a16="http://schemas.microsoft.com/office/drawing/2014/main" id="{D7F0474A-F279-4D19-8878-B5C48C02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40" y="3212123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0F44047-5E26-4557-BCF6-9555AD534A26}"/>
              </a:ext>
            </a:extLst>
          </p:cNvPr>
          <p:cNvSpPr/>
          <p:nvPr/>
        </p:nvSpPr>
        <p:spPr>
          <a:xfrm>
            <a:off x="5251205" y="4220308"/>
            <a:ext cx="723900" cy="3077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79849"/>
      </p:ext>
    </p:extLst>
  </p:cSld>
  <p:clrMapOvr>
    <a:masterClrMapping/>
  </p:clrMapOvr>
</p:sld>
</file>

<file path=ppt/theme/theme1.xml><?xml version="1.0" encoding="utf-8"?>
<a:theme xmlns:a="http://schemas.openxmlformats.org/drawingml/2006/main" name="차애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2140</Words>
  <Application>Microsoft Office PowerPoint</Application>
  <PresentationFormat>와이드스크린</PresentationFormat>
  <Paragraphs>368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Arial</vt:lpstr>
      <vt:lpstr>NanumBarunGothic</vt:lpstr>
      <vt:lpstr>Calibri</vt:lpstr>
      <vt:lpstr>Cambria Math</vt:lpstr>
      <vt:lpstr>나눔바른고딕</vt:lpstr>
      <vt:lpstr>시스템 서체 일반체</vt:lpstr>
      <vt:lpstr>차애</vt:lpstr>
      <vt:lpstr>[ 데이터 분석 분야 – 챔피언스리그 ] NS SHOP+ 판매실적 예측을 통한 방송 편성 최적화 방안(모형) 도출</vt:lpstr>
      <vt:lpstr>팀원 소개</vt:lpstr>
      <vt:lpstr>서론</vt:lpstr>
      <vt:lpstr>PowerPoint 프레젠테이션</vt:lpstr>
      <vt:lpstr>프로젝트 흐름</vt:lpstr>
      <vt:lpstr>데이터 설명 Data Description</vt:lpstr>
      <vt:lpstr>제공 데이터</vt:lpstr>
      <vt:lpstr>제공 데이터</vt:lpstr>
      <vt:lpstr>외부 데이터</vt:lpstr>
      <vt:lpstr>외부 데이터 </vt:lpstr>
      <vt:lpstr>외부 데이터</vt:lpstr>
      <vt:lpstr>탐색적 데이터 분석 Exploratory Data Analysis</vt:lpstr>
      <vt:lpstr>데이터의 형태, 컬럼 그리고 타입</vt:lpstr>
      <vt:lpstr>데이터의 기초 통계량</vt:lpstr>
      <vt:lpstr>마더코드 / 상품코드</vt:lpstr>
      <vt:lpstr>상품군 / 상품명</vt:lpstr>
      <vt:lpstr>노출(분)</vt:lpstr>
      <vt:lpstr>판매단가</vt:lpstr>
      <vt:lpstr>취급액</vt:lpstr>
      <vt:lpstr>월별 상품 총 판매량</vt:lpstr>
      <vt:lpstr>주별 상품 총 판매량</vt:lpstr>
      <vt:lpstr>일별 상품 총 판매량</vt:lpstr>
      <vt:lpstr>시간별 상품 총 판매량</vt:lpstr>
      <vt:lpstr>시간별 상품 총 판매량</vt:lpstr>
      <vt:lpstr>요일별 상품 총 판매량</vt:lpstr>
      <vt:lpstr>일별 평균 시청률</vt:lpstr>
      <vt:lpstr>시간대별 평균 시청률</vt:lpstr>
      <vt:lpstr>데이터 전처리 Data Preprocessing</vt:lpstr>
      <vt:lpstr>결측치 처리 </vt:lpstr>
      <vt:lpstr>방송 시간 </vt:lpstr>
      <vt:lpstr>자연어 처리 Natural Language Processing</vt:lpstr>
      <vt:lpstr>자연어 처리 Natural Language Processing</vt:lpstr>
      <vt:lpstr>자연어 처리 Natural Language Processing</vt:lpstr>
      <vt:lpstr>자연어 처리 Natural Language Processing</vt:lpstr>
      <vt:lpstr>특성 공학 Feature Engineering</vt:lpstr>
      <vt:lpstr>특성 생성하기 Feature Generation</vt:lpstr>
      <vt:lpstr>특성 생성하기 Feature Generation</vt:lpstr>
      <vt:lpstr>특성 생성하기 Feature Generation</vt:lpstr>
      <vt:lpstr>특성 생성하기 Feature Generation</vt:lpstr>
      <vt:lpstr>특성 선택하기 Feature Selection</vt:lpstr>
      <vt:lpstr>특성 선택하기 Feature Selection</vt:lpstr>
      <vt:lpstr>모델링 Modeling</vt:lpstr>
      <vt:lpstr>학습, 검증 및 평가 데이터 분리</vt:lpstr>
      <vt:lpstr>머신러닝 모델 Machine Learning Model</vt:lpstr>
      <vt:lpstr>딥러닝 모델 Deep Learning Model</vt:lpstr>
      <vt:lpstr>성능 평가 Testing</vt:lpstr>
      <vt:lpstr>예측 데이터</vt:lpstr>
      <vt:lpstr>평가방법 Metric</vt:lpstr>
      <vt:lpstr>결과 Result</vt:lpstr>
      <vt:lpstr>결론 및 토론 Conclusion &amp; Discussion</vt:lpstr>
      <vt:lpstr>결론 Conclusion</vt:lpstr>
      <vt:lpstr>앞으로 할 일 Future work</vt:lpstr>
      <vt:lpstr>앞으로 할 일 Future work</vt:lpstr>
      <vt:lpstr>질의응답 QnA</vt:lpstr>
      <vt:lpstr>참고 자료 Reference</vt:lpstr>
      <vt:lpstr>감사합니다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성민석[ 대학원석·박사통합과정재학 / 인공지능학과 ]</dc:creator>
  <cp:lastModifiedBy>성민석[ 대학원석·박사통합과정재학 / 인공지능학과 ]</cp:lastModifiedBy>
  <cp:revision>167</cp:revision>
  <dcterms:created xsi:type="dcterms:W3CDTF">2020-09-14T11:13:02Z</dcterms:created>
  <dcterms:modified xsi:type="dcterms:W3CDTF">2020-09-27T12:31:22Z</dcterms:modified>
</cp:coreProperties>
</file>